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Lst>
  <p:handoutMasterIdLst>
    <p:handoutMasterId r:id="rId31"/>
  </p:handoutMasterIdLst>
  <p:sldIdLst>
    <p:sldId id="256" r:id="rId2"/>
    <p:sldId id="257" r:id="rId3"/>
    <p:sldId id="258" r:id="rId4"/>
    <p:sldId id="259" r:id="rId5"/>
    <p:sldId id="261" r:id="rId6"/>
    <p:sldId id="262" r:id="rId7"/>
    <p:sldId id="263" r:id="rId8"/>
    <p:sldId id="264" r:id="rId9"/>
    <p:sldId id="265" r:id="rId10"/>
    <p:sldId id="285" r:id="rId11"/>
    <p:sldId id="266" r:id="rId12"/>
    <p:sldId id="267" r:id="rId13"/>
    <p:sldId id="268" r:id="rId14"/>
    <p:sldId id="269" r:id="rId15"/>
    <p:sldId id="271" r:id="rId16"/>
    <p:sldId id="272" r:id="rId17"/>
    <p:sldId id="273" r:id="rId18"/>
    <p:sldId id="274" r:id="rId19"/>
    <p:sldId id="275" r:id="rId20"/>
    <p:sldId id="276" r:id="rId21"/>
    <p:sldId id="282" r:id="rId22"/>
    <p:sldId id="283" r:id="rId23"/>
    <p:sldId id="277" r:id="rId24"/>
    <p:sldId id="284" r:id="rId25"/>
    <p:sldId id="278" r:id="rId26"/>
    <p:sldId id="279" r:id="rId27"/>
    <p:sldId id="270" r:id="rId28"/>
    <p:sldId id="280" r:id="rId29"/>
    <p:sldId id="28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clrMode="bw"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35" d="100"/>
          <a:sy n="135" d="100"/>
        </p:scale>
        <p:origin x="-928"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46FB62-901E-9946-82D2-6CCC3BACB414}" type="datetimeFigureOut">
              <a:rPr lang="en-US" smtClean="0"/>
              <a:pPr/>
              <a:t>1/26/12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F3EAB9-2F7E-B441-BD92-3D35D3DD8D2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8B7EC26-E59D-4351-A43D-E96F00AD7AB4}" type="datetimeFigureOut">
              <a:rPr lang="en-US" smtClean="0"/>
              <a:pPr/>
              <a:t>1/26/12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82059F6-B7B9-4132-8CF2-971CD89DC5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dirty="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halkboard"/>
                <a:ea typeface="Chalkboard"/>
                <a:cs typeface="Chalkboard"/>
              </a:defRPr>
            </a:lvl1pPr>
          </a:lstStyle>
          <a:p>
            <a:fld id="{18B7EC26-E59D-4351-A43D-E96F00AD7AB4}" type="datetimeFigureOut">
              <a:rPr lang="en-US" smtClean="0"/>
              <a:pPr/>
              <a:t>1/26/12</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halkboard"/>
                <a:ea typeface="Chalkboard"/>
                <a:cs typeface="Chalkboard"/>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halkboard"/>
                <a:ea typeface="Chalkboard"/>
                <a:cs typeface="Chalkboard"/>
              </a:defRPr>
            </a:lvl1pPr>
          </a:lstStyle>
          <a:p>
            <a:fld id="{182059F6-B7B9-4132-8CF2-971CD89DC5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Chalkboard"/>
          <a:ea typeface="Chalkboard"/>
          <a:cs typeface="Chalkboard"/>
        </a:defRPr>
      </a:lvl1pPr>
      <a:lvl2pPr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2pPr>
      <a:lvl3pPr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3pPr>
      <a:lvl4pPr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4pPr>
      <a:lvl5pPr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5pPr>
      <a:lvl6pPr marL="457200"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6pPr>
      <a:lvl7pPr marL="914400"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7pPr>
      <a:lvl8pPr marL="1371600"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8pPr>
      <a:lvl9pPr marL="1828800" algn="ctr" rtl="0" eaLnBrk="1" fontAlgn="base" hangingPunct="1">
        <a:spcBef>
          <a:spcPct val="0"/>
        </a:spcBef>
        <a:spcAft>
          <a:spcPct val="0"/>
        </a:spcAft>
        <a:defRPr sz="4400">
          <a:solidFill>
            <a:schemeClr val="tx2"/>
          </a:solidFill>
          <a:latin typeface="Arial" pitchFamily="25" charset="0"/>
          <a:ea typeface="Arial" pitchFamily="25" charset="0"/>
          <a:cs typeface="Arial" pitchFamily="25" charset="0"/>
        </a:defRPr>
      </a:lvl9pPr>
    </p:titleStyle>
    <p:bodyStyle>
      <a:lvl1pPr marL="342900" indent="-342900" algn="l" rtl="0" eaLnBrk="1" fontAlgn="base" hangingPunct="1">
        <a:spcBef>
          <a:spcPct val="20000"/>
        </a:spcBef>
        <a:spcAft>
          <a:spcPct val="0"/>
        </a:spcAft>
        <a:buChar char="•"/>
        <a:defRPr sz="3200">
          <a:solidFill>
            <a:schemeClr val="tx1"/>
          </a:solidFill>
          <a:latin typeface="Chalkboard"/>
          <a:ea typeface="Chalkboard"/>
          <a:cs typeface="Chalkboard"/>
        </a:defRPr>
      </a:lvl1pPr>
      <a:lvl2pPr marL="742950" indent="-285750" algn="l" rtl="0" eaLnBrk="1" fontAlgn="base" hangingPunct="1">
        <a:spcBef>
          <a:spcPct val="20000"/>
        </a:spcBef>
        <a:spcAft>
          <a:spcPct val="0"/>
        </a:spcAft>
        <a:buChar char="–"/>
        <a:defRPr sz="2800">
          <a:solidFill>
            <a:schemeClr val="tx1"/>
          </a:solidFill>
          <a:latin typeface="Chalkboard"/>
          <a:ea typeface="Chalkboard"/>
          <a:cs typeface="Chalkboard"/>
        </a:defRPr>
      </a:lvl2pPr>
      <a:lvl3pPr marL="1143000" indent="-228600" algn="l" rtl="0" eaLnBrk="1" fontAlgn="base" hangingPunct="1">
        <a:spcBef>
          <a:spcPct val="20000"/>
        </a:spcBef>
        <a:spcAft>
          <a:spcPct val="0"/>
        </a:spcAft>
        <a:buChar char="•"/>
        <a:defRPr sz="2400">
          <a:solidFill>
            <a:schemeClr val="tx1"/>
          </a:solidFill>
          <a:latin typeface="Chalkboard"/>
          <a:ea typeface="Chalkboard"/>
          <a:cs typeface="Chalkboard"/>
        </a:defRPr>
      </a:lvl3pPr>
      <a:lvl4pPr marL="1600200" indent="-228600" algn="l" rtl="0" eaLnBrk="1" fontAlgn="base" hangingPunct="1">
        <a:spcBef>
          <a:spcPct val="20000"/>
        </a:spcBef>
        <a:spcAft>
          <a:spcPct val="0"/>
        </a:spcAft>
        <a:buChar char="–"/>
        <a:defRPr sz="2000">
          <a:solidFill>
            <a:schemeClr val="tx1"/>
          </a:solidFill>
          <a:latin typeface="Chalkboard"/>
          <a:ea typeface="Chalkboard"/>
          <a:cs typeface="Chalkboard"/>
        </a:defRPr>
      </a:lvl4pPr>
      <a:lvl5pPr marL="2057400" indent="-228600" algn="l" rtl="0" eaLnBrk="1" fontAlgn="base" hangingPunct="1">
        <a:spcBef>
          <a:spcPct val="20000"/>
        </a:spcBef>
        <a:spcAft>
          <a:spcPct val="0"/>
        </a:spcAft>
        <a:buChar char="»"/>
        <a:defRPr sz="2000">
          <a:solidFill>
            <a:schemeClr val="tx1"/>
          </a:solidFill>
          <a:latin typeface="Chalkboard"/>
          <a:ea typeface="Chalkboard"/>
          <a:cs typeface="Chalkboard"/>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hyperlink" Target="http://www.turningtechnologies.com/" TargetMode="Externa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3"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hyperlink" Target="http://www.freerice.com/"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3"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teacher.scholastic.com/activities/athens_games/gamegreektome.htm" TargetMode="External"/><Relationship Id="rId3"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archive.k20center.org/applegate/My%20Web%20Page/Elementary.htm" TargetMode="External"/><Relationship Id="rId4" Type="http://schemas.openxmlformats.org/officeDocument/2006/relationships/hyperlink" Target="http://pbskids.org/go/" TargetMode="External"/><Relationship Id="rId10" Type="http://schemas.openxmlformats.org/officeDocument/2006/relationships/hyperlink" Target="http://www.multiplication.com/classroom_games.htm" TargetMode="External"/><Relationship Id="rId5" Type="http://schemas.openxmlformats.org/officeDocument/2006/relationships/hyperlink" Target="http://kids.nationalgeographic.com/kids/games/" TargetMode="External"/><Relationship Id="rId7" Type="http://schemas.openxmlformats.org/officeDocument/2006/relationships/hyperlink" Target="http://www.mathplayground.com/" TargetMode="External"/><Relationship Id="rId11"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hyperlink" Target="http://www.funbrain.com/kidscenter.html" TargetMode="External"/><Relationship Id="rId9" Type="http://schemas.openxmlformats.org/officeDocument/2006/relationships/hyperlink" Target="http://www.quia.com/" TargetMode="External"/><Relationship Id="rId3" Type="http://schemas.openxmlformats.org/officeDocument/2006/relationships/hyperlink" Target="http://www.scholastic.com/kids/stacks/games/" TargetMode="External"/><Relationship Id="rId6" Type="http://schemas.openxmlformats.org/officeDocument/2006/relationships/hyperlink" Target="http://www.playkidsgames.com/"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jc-schools.net/tutorials/ppt-games/"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mailto:mkoussa@independence.k12.oh.us"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www.bingocardcreator.com/" TargetMode="External"/><Relationship Id="rId3"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smtClean="0">
                <a:solidFill>
                  <a:schemeClr val="bg1"/>
                </a:solidFill>
              </a:rPr>
              <a:t>Games Galore</a:t>
            </a:r>
            <a:endParaRPr lang="en-US" sz="8800" dirty="0">
              <a:solidFill>
                <a:schemeClr val="bg1"/>
              </a:solidFill>
            </a:endParaRPr>
          </a:p>
        </p:txBody>
      </p:sp>
      <p:sp>
        <p:nvSpPr>
          <p:cNvPr id="4" name="Content Placeholder 3"/>
          <p:cNvSpPr>
            <a:spLocks noGrp="1"/>
          </p:cNvSpPr>
          <p:nvPr>
            <p:ph type="subTitle" idx="1"/>
          </p:nvPr>
        </p:nvSpPr>
        <p:spPr>
          <a:xfrm>
            <a:off x="1371600" y="3733800"/>
            <a:ext cx="6400800" cy="1905000"/>
          </a:xfrm>
        </p:spPr>
        <p:txBody>
          <a:bodyPr>
            <a:normAutofit fontScale="55000" lnSpcReduction="20000"/>
          </a:bodyPr>
          <a:lstStyle/>
          <a:p>
            <a:r>
              <a:rPr lang="en-US" sz="4235" dirty="0" smtClean="0">
                <a:solidFill>
                  <a:schemeClr val="bg1"/>
                </a:solidFill>
              </a:rPr>
              <a:t>OMLA </a:t>
            </a:r>
            <a:r>
              <a:rPr lang="en-US" sz="4235" dirty="0" smtClean="0">
                <a:solidFill>
                  <a:schemeClr val="bg1"/>
                </a:solidFill>
              </a:rPr>
              <a:t>2012 </a:t>
            </a:r>
            <a:r>
              <a:rPr lang="en-US" sz="4235" dirty="0" smtClean="0">
                <a:solidFill>
                  <a:schemeClr val="bg1"/>
                </a:solidFill>
              </a:rPr>
              <a:t>State Conference</a:t>
            </a:r>
          </a:p>
          <a:p>
            <a:pPr>
              <a:buNone/>
            </a:pPr>
            <a:endParaRPr lang="en-US" sz="4235" dirty="0">
              <a:solidFill>
                <a:schemeClr val="bg1"/>
              </a:solidFill>
            </a:endParaRPr>
          </a:p>
          <a:p>
            <a:pPr>
              <a:buNone/>
            </a:pPr>
            <a:r>
              <a:rPr lang="en-US" sz="4364" b="1" dirty="0" smtClean="0">
                <a:solidFill>
                  <a:schemeClr val="bg1"/>
                </a:solidFill>
              </a:rPr>
              <a:t>Michelle Koussa</a:t>
            </a:r>
          </a:p>
          <a:p>
            <a:pPr>
              <a:buNone/>
            </a:pPr>
            <a:r>
              <a:rPr lang="en-US" sz="4235" dirty="0" smtClean="0">
                <a:solidFill>
                  <a:schemeClr val="bg1"/>
                </a:solidFill>
              </a:rPr>
              <a:t>Independence Middle School</a:t>
            </a:r>
          </a:p>
          <a:p>
            <a:pPr>
              <a:buNone/>
            </a:pPr>
            <a:r>
              <a:rPr lang="en-US" sz="4235" dirty="0" smtClean="0">
                <a:solidFill>
                  <a:schemeClr val="bg1"/>
                </a:solidFill>
              </a:rPr>
              <a:t>mkoussa@independence.k12.oh.us</a:t>
            </a:r>
          </a:p>
          <a:p>
            <a:endParaRPr lang="en-US" dirty="0">
              <a:latin typeface="Inkpen2 Script" charset="2"/>
              <a:cs typeface="Inkpen2 Script" charset="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dirty="0" smtClean="0">
                <a:solidFill>
                  <a:srgbClr val="FFFFFF"/>
                </a:solidFill>
              </a:rPr>
              <a:t>“Wheel of Fortune”</a:t>
            </a:r>
            <a:endParaRPr lang="en-US" sz="3600" dirty="0">
              <a:solidFill>
                <a:srgbClr val="FFFFFF"/>
              </a:solidFill>
            </a:endParaRPr>
          </a:p>
        </p:txBody>
      </p:sp>
      <p:pic>
        <p:nvPicPr>
          <p:cNvPr id="8" name="Content Placeholder 7" descr="DSCN0981.JPG"/>
          <p:cNvPicPr>
            <a:picLocks noGrp="1" noChangeAspect="1"/>
          </p:cNvPicPr>
          <p:nvPr>
            <p:ph idx="1"/>
          </p:nvPr>
        </p:nvPicPr>
        <p:blipFill>
          <a:blip r:embed="rId2"/>
          <a:srcRect l="-8223" r="-8223"/>
          <a:stretch>
            <a:fillRect/>
          </a:stretch>
        </p:blipFill>
        <p:spPr>
          <a:xfrm>
            <a:off x="4191000" y="685800"/>
            <a:ext cx="4267200" cy="5029200"/>
          </a:xfrm>
        </p:spPr>
      </p:pic>
      <p:sp>
        <p:nvSpPr>
          <p:cNvPr id="7" name="Text Placeholder 6"/>
          <p:cNvSpPr>
            <a:spLocks noGrp="1"/>
          </p:cNvSpPr>
          <p:nvPr>
            <p:ph type="body" sz="half" idx="2"/>
          </p:nvPr>
        </p:nvSpPr>
        <p:spPr/>
        <p:txBody>
          <a:bodyPr/>
          <a:lstStyle/>
          <a:p>
            <a:r>
              <a:rPr lang="en-US" sz="1600" dirty="0" smtClean="0">
                <a:solidFill>
                  <a:srgbClr val="FFFFFF"/>
                </a:solidFill>
              </a:rPr>
              <a:t>You can order this wheel from Really Good Stuff: Reading, or create your own! You could also create a spinner.</a:t>
            </a:r>
          </a:p>
          <a:p>
            <a:endParaRPr lang="en-US" sz="1600" dirty="0" smtClean="0">
              <a:solidFill>
                <a:srgbClr val="FFFFFF"/>
              </a:solidFill>
            </a:endParaRPr>
          </a:p>
          <a:p>
            <a:r>
              <a:rPr lang="en-US" sz="1600" dirty="0" smtClean="0">
                <a:solidFill>
                  <a:srgbClr val="FFFFFF"/>
                </a:solidFill>
              </a:rPr>
              <a:t>This wheel works great for any type of questions, prizes, or game directions. Format the size and information in each space to fit your subject!</a:t>
            </a:r>
          </a:p>
          <a:p>
            <a:endParaRPr lang="en-US" sz="1600" dirty="0" smtClean="0">
              <a:solidFill>
                <a:srgbClr val="FFFFFF"/>
              </a:solidFill>
            </a:endParaRPr>
          </a:p>
          <a:p>
            <a:r>
              <a:rPr lang="en-US" sz="1600" dirty="0" smtClean="0">
                <a:solidFill>
                  <a:srgbClr val="FFFFFF"/>
                </a:solidFill>
              </a:rPr>
              <a:t>I use this in reading to talk about story elements, current events, and for our homework lottery! The kids love it!</a:t>
            </a:r>
            <a:endParaRPr lang="en-US" sz="1600"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Two Truths and a Lie</a:t>
            </a:r>
            <a:endParaRPr lang="en-US" dirty="0">
              <a:solidFill>
                <a:srgbClr val="FFFFFF"/>
              </a:solidFill>
            </a:endParaRPr>
          </a:p>
        </p:txBody>
      </p:sp>
      <p:sp>
        <p:nvSpPr>
          <p:cNvPr id="3" name="Content Placeholder 2"/>
          <p:cNvSpPr>
            <a:spLocks noGrp="1"/>
          </p:cNvSpPr>
          <p:nvPr>
            <p:ph sz="half" idx="1"/>
          </p:nvPr>
        </p:nvSpPr>
        <p:spPr/>
        <p:txBody>
          <a:bodyPr/>
          <a:lstStyle/>
          <a:p>
            <a:pPr>
              <a:buNone/>
            </a:pPr>
            <a:r>
              <a:rPr lang="en-US" sz="1600" u="sng" dirty="0" smtClean="0">
                <a:solidFill>
                  <a:srgbClr val="FFFFFF"/>
                </a:solidFill>
              </a:rPr>
              <a:t>Materials</a:t>
            </a:r>
          </a:p>
          <a:p>
            <a:pPr>
              <a:buNone/>
            </a:pPr>
            <a:r>
              <a:rPr lang="en-US" sz="1600" dirty="0" smtClean="0">
                <a:solidFill>
                  <a:srgbClr val="FFFFFF"/>
                </a:solidFill>
              </a:rPr>
              <a:t>Paper or note cards</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This game is super easy to create and can be used to introduce or review information, or as a team building activity. Give the students a topic, such as “Ancient Rome, Electricity, Poetry, or yourself!” Then, have each student write 2 statements that are true and 1 statement that is a lie. Mix up the cards and pass them out. Have each student read the card out loud and as a class vote to decide which is the lie!</a:t>
            </a:r>
            <a:endParaRPr lang="en-US" sz="1600" dirty="0">
              <a:solidFill>
                <a:srgbClr val="FFFFFF"/>
              </a:solidFill>
            </a:endParaRPr>
          </a:p>
        </p:txBody>
      </p:sp>
      <p:sp>
        <p:nvSpPr>
          <p:cNvPr id="4" name="Content Placeholder 3"/>
          <p:cNvSpPr>
            <a:spLocks noGrp="1"/>
          </p:cNvSpPr>
          <p:nvPr>
            <p:ph sz="half" idx="2"/>
          </p:nvPr>
        </p:nvSpPr>
        <p:spPr>
          <a:xfrm>
            <a:off x="5486400" y="2743199"/>
            <a:ext cx="1981200" cy="1905001"/>
          </a:xfrm>
        </p:spPr>
        <p:txBody>
          <a:bodyPr/>
          <a:lstStyle/>
          <a:p>
            <a:endParaRPr lang="en-US" dirty="0"/>
          </a:p>
        </p:txBody>
      </p:sp>
      <p:pic>
        <p:nvPicPr>
          <p:cNvPr id="47106" name="Picture 2"/>
          <p:cNvPicPr>
            <a:picLocks noChangeAspect="1" noChangeArrowheads="1"/>
          </p:cNvPicPr>
          <p:nvPr/>
        </p:nvPicPr>
        <p:blipFill>
          <a:blip r:embed="rId2"/>
          <a:srcRect/>
          <a:stretch>
            <a:fillRect/>
          </a:stretch>
        </p:blipFill>
        <p:spPr bwMode="auto">
          <a:xfrm>
            <a:off x="4572000" y="1295400"/>
            <a:ext cx="4179888" cy="4591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FFFF"/>
                </a:solidFill>
              </a:rPr>
              <a:t>Somyuku</a:t>
            </a:r>
            <a:endParaRPr lang="en-US" dirty="0">
              <a:solidFill>
                <a:srgbClr val="FFFFFF"/>
              </a:solidFill>
            </a:endParaRPr>
          </a:p>
        </p:txBody>
      </p:sp>
      <p:sp>
        <p:nvSpPr>
          <p:cNvPr id="3" name="Content Placeholder 2"/>
          <p:cNvSpPr>
            <a:spLocks noGrp="1"/>
          </p:cNvSpPr>
          <p:nvPr>
            <p:ph sz="half" idx="1"/>
          </p:nvPr>
        </p:nvSpPr>
        <p:spPr/>
        <p:txBody>
          <a:bodyPr/>
          <a:lstStyle/>
          <a:p>
            <a:pPr>
              <a:buNone/>
            </a:pPr>
            <a:r>
              <a:rPr lang="en-US" sz="1600" u="sng" dirty="0" smtClean="0">
                <a:solidFill>
                  <a:srgbClr val="FFFFFF"/>
                </a:solidFill>
              </a:rPr>
              <a:t>Directions</a:t>
            </a:r>
          </a:p>
          <a:p>
            <a:pPr>
              <a:buNone/>
            </a:pPr>
            <a:r>
              <a:rPr lang="en-US" sz="1600" dirty="0" smtClean="0">
                <a:solidFill>
                  <a:srgbClr val="FFFFFF"/>
                </a:solidFill>
              </a:rPr>
              <a:t>    This is a great game to review math factors, divisibility, etc… </a:t>
            </a:r>
          </a:p>
          <a:p>
            <a:pPr>
              <a:buNone/>
            </a:pPr>
            <a:r>
              <a:rPr lang="en-US" sz="1600" dirty="0" smtClean="0">
                <a:solidFill>
                  <a:srgbClr val="FFFFFF"/>
                </a:solidFill>
              </a:rPr>
              <a:t>    Have your students stand in a circle. The game starts by having everyone yell “</a:t>
            </a:r>
            <a:r>
              <a:rPr lang="en-US" sz="1600" dirty="0" err="1" smtClean="0">
                <a:solidFill>
                  <a:srgbClr val="FFFFFF"/>
                </a:solidFill>
              </a:rPr>
              <a:t>Somyuko</a:t>
            </a:r>
            <a:r>
              <a:rPr lang="en-US" sz="1600" dirty="0" smtClean="0">
                <a:solidFill>
                  <a:srgbClr val="FFFFFF"/>
                </a:solidFill>
              </a:rPr>
              <a:t>, </a:t>
            </a:r>
            <a:r>
              <a:rPr lang="en-US" sz="1600" dirty="0" err="1" smtClean="0">
                <a:solidFill>
                  <a:srgbClr val="FFFFFF"/>
                </a:solidFill>
              </a:rPr>
              <a:t>Somyuku</a:t>
            </a:r>
            <a:r>
              <a:rPr lang="en-US" sz="1600" dirty="0" smtClean="0">
                <a:solidFill>
                  <a:srgbClr val="FFFFFF"/>
                </a:solidFill>
              </a:rPr>
              <a:t>…</a:t>
            </a:r>
            <a:r>
              <a:rPr lang="en-US" sz="1600" dirty="0" err="1" smtClean="0">
                <a:solidFill>
                  <a:srgbClr val="FFFFFF"/>
                </a:solidFill>
              </a:rPr>
              <a:t>Somyuko</a:t>
            </a:r>
            <a:r>
              <a:rPr lang="en-US" sz="1600" dirty="0" smtClean="0">
                <a:solidFill>
                  <a:srgbClr val="FFFFFF"/>
                </a:solidFill>
              </a:rPr>
              <a:t>, </a:t>
            </a:r>
            <a:r>
              <a:rPr lang="en-US" sz="1600" dirty="0" err="1" smtClean="0">
                <a:solidFill>
                  <a:srgbClr val="FFFFFF"/>
                </a:solidFill>
              </a:rPr>
              <a:t>Somyuko</a:t>
            </a:r>
            <a:r>
              <a:rPr lang="en-US" sz="1600" dirty="0" smtClean="0">
                <a:solidFill>
                  <a:srgbClr val="FFFFFF"/>
                </a:solidFill>
              </a:rPr>
              <a:t>” all while flapping their arms like a chicken. Then go around the circle counting out loud. Any time a number ends in 3, 6, or 9 that person must clap and not say the number. If any student begins to say the number instead of or while clapping he or she is out. The next person in line begins the yelling, flapping, and counting at 1 again. </a:t>
            </a:r>
          </a:p>
        </p:txBody>
      </p:sp>
      <p:sp>
        <p:nvSpPr>
          <p:cNvPr id="4" name="Content Placeholder 3"/>
          <p:cNvSpPr>
            <a:spLocks noGrp="1"/>
          </p:cNvSpPr>
          <p:nvPr>
            <p:ph sz="half" idx="2"/>
          </p:nvPr>
        </p:nvSpPr>
        <p:spPr>
          <a:xfrm>
            <a:off x="6096000" y="2362200"/>
            <a:ext cx="2057400" cy="2362200"/>
          </a:xfrm>
        </p:spPr>
        <p:txBody>
          <a:bodyPr/>
          <a:lstStyle/>
          <a:p>
            <a:endParaRPr lang="en-US" dirty="0"/>
          </a:p>
        </p:txBody>
      </p:sp>
      <p:pic>
        <p:nvPicPr>
          <p:cNvPr id="48130" name="Picture 2"/>
          <p:cNvPicPr>
            <a:picLocks noChangeAspect="1" noChangeArrowheads="1"/>
          </p:cNvPicPr>
          <p:nvPr/>
        </p:nvPicPr>
        <p:blipFill>
          <a:blip r:embed="rId2"/>
          <a:srcRect/>
          <a:stretch>
            <a:fillRect/>
          </a:stretch>
        </p:blipFill>
        <p:spPr bwMode="auto">
          <a:xfrm>
            <a:off x="5105400" y="1371600"/>
            <a:ext cx="3505200" cy="3886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Guess Who?</a:t>
            </a:r>
            <a:endParaRPr lang="en-US" dirty="0">
              <a:solidFill>
                <a:srgbClr val="FFFFFF"/>
              </a:solidFill>
            </a:endParaRPr>
          </a:p>
        </p:txBody>
      </p:sp>
      <p:sp>
        <p:nvSpPr>
          <p:cNvPr id="3" name="Content Placeholder 2"/>
          <p:cNvSpPr>
            <a:spLocks noGrp="1"/>
          </p:cNvSpPr>
          <p:nvPr>
            <p:ph sz="half" idx="1"/>
          </p:nvPr>
        </p:nvSpPr>
        <p:spPr/>
        <p:txBody>
          <a:bodyPr/>
          <a:lstStyle/>
          <a:p>
            <a:pPr>
              <a:buNone/>
            </a:pPr>
            <a:r>
              <a:rPr lang="en-US" sz="1600" u="sng" dirty="0" smtClean="0">
                <a:solidFill>
                  <a:srgbClr val="FFFFFF"/>
                </a:solidFill>
              </a:rPr>
              <a:t>Materials</a:t>
            </a:r>
          </a:p>
          <a:p>
            <a:pPr>
              <a:buNone/>
            </a:pPr>
            <a:r>
              <a:rPr lang="en-US" sz="1600" dirty="0" smtClean="0">
                <a:solidFill>
                  <a:srgbClr val="FFFFFF"/>
                </a:solidFill>
              </a:rPr>
              <a:t>Paper or note cards, string or tape</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Use this as a review of vocab. words, people, places, events, or things. Write a topic/word on a piece of paper or note card. Tape one word card to the back of each student. Students must go around the room asking yes or no questions to discover who or what they are. </a:t>
            </a:r>
          </a:p>
          <a:p>
            <a:pPr>
              <a:buNone/>
            </a:pPr>
            <a:r>
              <a:rPr lang="en-US" sz="1600" dirty="0" smtClean="0">
                <a:solidFill>
                  <a:srgbClr val="FFFFFF"/>
                </a:solidFill>
              </a:rPr>
              <a:t>*You can also use headbands to put the word on your forehead. Make them out of cardboard/magnets.</a:t>
            </a:r>
            <a:endParaRPr lang="en-US" sz="1600" dirty="0">
              <a:solidFill>
                <a:srgbClr val="FFFFFF"/>
              </a:solidFill>
            </a:endParaRPr>
          </a:p>
        </p:txBody>
      </p:sp>
      <p:sp>
        <p:nvSpPr>
          <p:cNvPr id="4" name="Content Placeholder 3"/>
          <p:cNvSpPr>
            <a:spLocks noGrp="1"/>
          </p:cNvSpPr>
          <p:nvPr>
            <p:ph sz="half" idx="2"/>
          </p:nvPr>
        </p:nvSpPr>
        <p:spPr>
          <a:xfrm>
            <a:off x="5715000" y="2286000"/>
            <a:ext cx="2514600" cy="1828800"/>
          </a:xfrm>
        </p:spPr>
        <p:txBody>
          <a:bodyPr/>
          <a:lstStyle/>
          <a:p>
            <a:endParaRPr lang="en-US" dirty="0"/>
          </a:p>
        </p:txBody>
      </p:sp>
      <p:pic>
        <p:nvPicPr>
          <p:cNvPr id="49154" name="Picture 2"/>
          <p:cNvPicPr>
            <a:picLocks noChangeAspect="1" noChangeArrowheads="1"/>
          </p:cNvPicPr>
          <p:nvPr/>
        </p:nvPicPr>
        <p:blipFill>
          <a:blip r:embed="rId2"/>
          <a:srcRect/>
          <a:stretch>
            <a:fillRect/>
          </a:stretch>
        </p:blipFill>
        <p:spPr bwMode="auto">
          <a:xfrm>
            <a:off x="5181600" y="1524000"/>
            <a:ext cx="328930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Snowball Fight!</a:t>
            </a:r>
            <a:endParaRPr lang="en-US" dirty="0">
              <a:solidFill>
                <a:srgbClr val="FFFFFF"/>
              </a:solidFill>
            </a:endParaRPr>
          </a:p>
        </p:txBody>
      </p:sp>
      <p:sp>
        <p:nvSpPr>
          <p:cNvPr id="3" name="Content Placeholder 2"/>
          <p:cNvSpPr>
            <a:spLocks noGrp="1"/>
          </p:cNvSpPr>
          <p:nvPr>
            <p:ph sz="half" idx="1"/>
          </p:nvPr>
        </p:nvSpPr>
        <p:spPr/>
        <p:txBody>
          <a:bodyPr/>
          <a:lstStyle/>
          <a:p>
            <a:pPr>
              <a:buNone/>
            </a:pPr>
            <a:r>
              <a:rPr lang="en-US" sz="1600" u="sng" dirty="0" smtClean="0">
                <a:solidFill>
                  <a:srgbClr val="FFFFFF"/>
                </a:solidFill>
              </a:rPr>
              <a:t>Materials</a:t>
            </a:r>
          </a:p>
          <a:p>
            <a:pPr>
              <a:buNone/>
            </a:pPr>
            <a:r>
              <a:rPr lang="en-US" sz="1600" dirty="0" smtClean="0">
                <a:solidFill>
                  <a:srgbClr val="FFFFFF"/>
                </a:solidFill>
              </a:rPr>
              <a:t>Paper, garbage can, prizes (optional)</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Students write a question on a piece of paper, crumple it up, and then have a snowball fight for 1 minute. Students grab a snowball and then take turns going around the circle and reading their question. If they get the question right they can shoot their snowball in the garbage can for a treat. </a:t>
            </a:r>
            <a:endParaRPr lang="en-US" sz="1600" dirty="0">
              <a:solidFill>
                <a:srgbClr val="FFFFFF"/>
              </a:solidFill>
            </a:endParaRPr>
          </a:p>
        </p:txBody>
      </p:sp>
      <p:sp>
        <p:nvSpPr>
          <p:cNvPr id="4" name="Content Placeholder 3"/>
          <p:cNvSpPr>
            <a:spLocks noGrp="1"/>
          </p:cNvSpPr>
          <p:nvPr>
            <p:ph sz="half" idx="2"/>
          </p:nvPr>
        </p:nvSpPr>
        <p:spPr>
          <a:xfrm>
            <a:off x="5943600" y="2743200"/>
            <a:ext cx="1905000" cy="1066800"/>
          </a:xfrm>
        </p:spPr>
        <p:txBody>
          <a:bodyPr/>
          <a:lstStyle/>
          <a:p>
            <a:endParaRPr lang="en-US" dirty="0"/>
          </a:p>
        </p:txBody>
      </p:sp>
      <p:pic>
        <p:nvPicPr>
          <p:cNvPr id="50178" name="Picture 2"/>
          <p:cNvPicPr>
            <a:picLocks noChangeAspect="1" noChangeArrowheads="1"/>
          </p:cNvPicPr>
          <p:nvPr/>
        </p:nvPicPr>
        <p:blipFill>
          <a:blip r:embed="rId2"/>
          <a:srcRect/>
          <a:stretch>
            <a:fillRect/>
          </a:stretch>
        </p:blipFill>
        <p:spPr bwMode="auto">
          <a:xfrm>
            <a:off x="5105400" y="1752600"/>
            <a:ext cx="32258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Turning Point </a:t>
            </a:r>
            <a:endParaRPr lang="en-US" dirty="0">
              <a:solidFill>
                <a:srgbClr val="FFFFFF"/>
              </a:solidFill>
            </a:endParaRPr>
          </a:p>
        </p:txBody>
      </p:sp>
      <p:sp>
        <p:nvSpPr>
          <p:cNvPr id="3" name="Content Placeholder 2"/>
          <p:cNvSpPr>
            <a:spLocks noGrp="1"/>
          </p:cNvSpPr>
          <p:nvPr>
            <p:ph sz="half" idx="1"/>
          </p:nvPr>
        </p:nvSpPr>
        <p:spPr>
          <a:xfrm>
            <a:off x="457200" y="1600200"/>
            <a:ext cx="5486400" cy="4525963"/>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Turning Point Program/Clickers, Power Point</a:t>
            </a:r>
          </a:p>
          <a:p>
            <a:pPr>
              <a:buNone/>
            </a:pPr>
            <a:endParaRPr lang="en-US" sz="1600" dirty="0" smtClean="0">
              <a:solidFill>
                <a:srgbClr val="FFFFFF"/>
              </a:solidFill>
            </a:endParaRPr>
          </a:p>
          <a:p>
            <a:pPr>
              <a:buNone/>
            </a:pPr>
            <a:r>
              <a:rPr lang="en-US" sz="1600" dirty="0" smtClean="0">
                <a:solidFill>
                  <a:srgbClr val="FFFFFF"/>
                </a:solidFill>
              </a:rPr>
              <a:t>    Use this program to create anticipation guides, entrance/exit questions, to review info, or as a short quiz. You can create slides in PowerPoint using Multiple Choice, True/False, short answer, or fill in questions. You can create class rosters and track individual results. This program can also be tied in and used with Study Island, Exam View, and other software. You can also purchase Response Ware through them which allows you to use cell phones, </a:t>
            </a:r>
            <a:r>
              <a:rPr lang="en-US" sz="1600" dirty="0" err="1" smtClean="0">
                <a:solidFill>
                  <a:srgbClr val="FFFFFF"/>
                </a:solidFill>
              </a:rPr>
              <a:t>iPad’s</a:t>
            </a:r>
            <a:r>
              <a:rPr lang="en-US" sz="1600" dirty="0" smtClean="0">
                <a:solidFill>
                  <a:srgbClr val="FFFFFF"/>
                </a:solidFill>
              </a:rPr>
              <a:t>, and computers to send answers.</a:t>
            </a:r>
          </a:p>
          <a:p>
            <a:pPr>
              <a:buNone/>
            </a:pPr>
            <a:endParaRPr lang="en-US" sz="1600" dirty="0" smtClean="0">
              <a:solidFill>
                <a:srgbClr val="FFFFFF"/>
              </a:solidFill>
            </a:endParaRPr>
          </a:p>
          <a:p>
            <a:pPr>
              <a:buNone/>
            </a:pPr>
            <a:r>
              <a:rPr lang="en-US" sz="1600" dirty="0" smtClean="0">
                <a:solidFill>
                  <a:srgbClr val="FFFFFF"/>
                </a:solidFill>
              </a:rPr>
              <a:t>         </a:t>
            </a:r>
            <a:r>
              <a:rPr lang="en-US" sz="1600" dirty="0" smtClean="0">
                <a:solidFill>
                  <a:srgbClr val="FFFFFF"/>
                </a:solidFill>
                <a:hlinkClick r:id="rId2"/>
              </a:rPr>
              <a:t>http://www.turningtechnologies.com/</a:t>
            </a:r>
            <a:endParaRPr lang="en-US" sz="1600" dirty="0" smtClean="0">
              <a:solidFill>
                <a:srgbClr val="FFFFFF"/>
              </a:solidFill>
            </a:endParaRPr>
          </a:p>
          <a:p>
            <a:pPr>
              <a:buNone/>
            </a:pPr>
            <a:endParaRPr lang="en-US" sz="1600" dirty="0">
              <a:solidFill>
                <a:srgbClr val="FFFFFF"/>
              </a:solidFill>
            </a:endParaRPr>
          </a:p>
        </p:txBody>
      </p:sp>
      <p:sp>
        <p:nvSpPr>
          <p:cNvPr id="4" name="Content Placeholder 3"/>
          <p:cNvSpPr>
            <a:spLocks noGrp="1"/>
          </p:cNvSpPr>
          <p:nvPr>
            <p:ph sz="half" idx="2"/>
          </p:nvPr>
        </p:nvSpPr>
        <p:spPr>
          <a:xfrm>
            <a:off x="6477000" y="2667000"/>
            <a:ext cx="1524000" cy="1600201"/>
          </a:xfrm>
        </p:spPr>
        <p:txBody>
          <a:bodyPr/>
          <a:lstStyle/>
          <a:p>
            <a:endParaRPr lang="en-US" dirty="0"/>
          </a:p>
        </p:txBody>
      </p:sp>
      <p:pic>
        <p:nvPicPr>
          <p:cNvPr id="52226" name="Picture 2"/>
          <p:cNvPicPr>
            <a:picLocks noChangeAspect="1" noChangeArrowheads="1"/>
          </p:cNvPicPr>
          <p:nvPr/>
        </p:nvPicPr>
        <p:blipFill>
          <a:blip r:embed="rId3"/>
          <a:srcRect/>
          <a:stretch>
            <a:fillRect/>
          </a:stretch>
        </p:blipFill>
        <p:spPr bwMode="auto">
          <a:xfrm>
            <a:off x="6858000" y="609600"/>
            <a:ext cx="1828800" cy="1524000"/>
          </a:xfrm>
          <a:prstGeom prst="rect">
            <a:avLst/>
          </a:prstGeom>
          <a:noFill/>
          <a:ln w="9525">
            <a:noFill/>
            <a:miter lim="800000"/>
            <a:headEnd/>
            <a:tailEnd/>
          </a:ln>
          <a:effectLst/>
        </p:spPr>
      </p:pic>
      <p:pic>
        <p:nvPicPr>
          <p:cNvPr id="52227" name="Picture 3"/>
          <p:cNvPicPr>
            <a:picLocks noChangeAspect="1" noChangeArrowheads="1"/>
          </p:cNvPicPr>
          <p:nvPr/>
        </p:nvPicPr>
        <p:blipFill>
          <a:blip r:embed="rId4"/>
          <a:srcRect/>
          <a:stretch>
            <a:fillRect/>
          </a:stretch>
        </p:blipFill>
        <p:spPr bwMode="auto">
          <a:xfrm>
            <a:off x="5943600" y="2590800"/>
            <a:ext cx="2959100" cy="3200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Board Games</a:t>
            </a:r>
            <a:endParaRPr lang="en-US" dirty="0">
              <a:solidFill>
                <a:srgbClr val="FFFFFF"/>
              </a:solidFill>
            </a:endParaRPr>
          </a:p>
        </p:txBody>
      </p:sp>
      <p:sp>
        <p:nvSpPr>
          <p:cNvPr id="6" name="Vertical Text Placeholder 5"/>
          <p:cNvSpPr>
            <a:spLocks noGrp="1"/>
          </p:cNvSpPr>
          <p:nvPr>
            <p:ph type="body" orient="vert" idx="1"/>
          </p:nvPr>
        </p:nvSpPr>
        <p:spPr/>
        <p:txBody>
          <a:bodyPr vert="horz"/>
          <a:lstStyle/>
          <a:p>
            <a:pPr>
              <a:buNone/>
            </a:pPr>
            <a:r>
              <a:rPr lang="en-US" dirty="0" smtClean="0">
                <a:solidFill>
                  <a:srgbClr val="FFFFFF"/>
                </a:solidFill>
              </a:rPr>
              <a:t>The following slides contain popular board games that can you used in your classroom. Use the board game as is, or change the rules and questions to fit your needs! You can also have the kids redesign the questions/rules to fit the chapter or topic you are working with.</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Scattergories</a:t>
            </a:r>
            <a:endParaRPr lang="en-US" dirty="0">
              <a:solidFill>
                <a:srgbClr val="FFFFFF"/>
              </a:solidFill>
            </a:endParaRPr>
          </a:p>
        </p:txBody>
      </p:sp>
      <p:sp>
        <p:nvSpPr>
          <p:cNvPr id="3" name="Vertical Text Placeholder 2"/>
          <p:cNvSpPr>
            <a:spLocks noGrp="1"/>
          </p:cNvSpPr>
          <p:nvPr>
            <p:ph type="body" orient="vert" idx="1"/>
          </p:nvPr>
        </p:nvSpPr>
        <p:spPr>
          <a:xfrm>
            <a:off x="457200" y="1371600"/>
            <a:ext cx="8229600" cy="4754563"/>
          </a:xfrm>
        </p:spPr>
        <p:txBody>
          <a:bodyPr vert="horz"/>
          <a:lstStyle/>
          <a:p>
            <a:pPr>
              <a:buNone/>
            </a:pPr>
            <a:r>
              <a:rPr lang="en-US" sz="2000" dirty="0" smtClean="0">
                <a:solidFill>
                  <a:srgbClr val="FFFFFF"/>
                </a:solidFill>
              </a:rPr>
              <a:t>   Give students a topic and have them brainstorm/write as many things that come to mind. You can have them make a general list or have them think up one thing for each letter of the alphabet. This is similar to brainstorming for a KWL chart, but a little more fun! Give students a set time to write down thoughts. Then, go around the room and have each student say one thing from their list. If anyone else in the class has the same thing written down they must cross it out. If a student writes down a word or thought that no one else in the class has, then they can circle it. The student with the most unique thoughts at the end wins! *This can often take a lot of time depending on the topic. You can adjust the rules accordingly or play at tables and have the kids share their lists together and cross out the words. You could then compile a class list of the top 5-10 words/thoughts. </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FF"/>
                </a:solidFill>
              </a:rPr>
              <a:t>Bananagrams</a:t>
            </a:r>
            <a:endParaRPr lang="en-US" dirty="0">
              <a:solidFill>
                <a:srgbClr val="FFFFFF"/>
              </a:solidFill>
            </a:endParaRPr>
          </a:p>
        </p:txBody>
      </p:sp>
      <p:sp>
        <p:nvSpPr>
          <p:cNvPr id="5" name="Content Placeholder 4"/>
          <p:cNvSpPr>
            <a:spLocks noGrp="1"/>
          </p:cNvSpPr>
          <p:nvPr>
            <p:ph sz="half" idx="1"/>
          </p:nvPr>
        </p:nvSpPr>
        <p:spPr>
          <a:xfrm>
            <a:off x="457200" y="1600200"/>
            <a:ext cx="5334000" cy="4525963"/>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Banagrams Game (1 per 11 students)</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This popular game is similar to Scrabble, and can be used as a general vocab. builder, or to review key words and concepts on a particular book, chapter, or topic. Students take a select number of tiles based on how many people are playing and create their own crossword board of words based on the category you give them. When the game is over they must explain the definition of the words they chose! (Follow the rules of the game to peel, split, or be dubbed a rotten banana!)</a:t>
            </a:r>
            <a:endParaRPr lang="en-US" sz="1600" dirty="0">
              <a:solidFill>
                <a:srgbClr val="FFFFFF"/>
              </a:solidFill>
            </a:endParaRPr>
          </a:p>
        </p:txBody>
      </p:sp>
      <p:pic>
        <p:nvPicPr>
          <p:cNvPr id="56323" name="Picture 3"/>
          <p:cNvPicPr>
            <a:picLocks noChangeAspect="1" noChangeArrowheads="1"/>
          </p:cNvPicPr>
          <p:nvPr/>
        </p:nvPicPr>
        <p:blipFill>
          <a:blip r:embed="rId2"/>
          <a:srcRect/>
          <a:stretch>
            <a:fillRect/>
          </a:stretch>
        </p:blipFill>
        <p:spPr bwMode="auto">
          <a:xfrm>
            <a:off x="6019800" y="3276600"/>
            <a:ext cx="2844800" cy="2463800"/>
          </a:xfrm>
          <a:prstGeom prst="rect">
            <a:avLst/>
          </a:prstGeom>
          <a:noFill/>
          <a:ln w="9525">
            <a:noFill/>
            <a:miter lim="800000"/>
            <a:headEnd/>
            <a:tailEnd/>
          </a:ln>
          <a:effectLst/>
        </p:spPr>
      </p:pic>
      <p:pic>
        <p:nvPicPr>
          <p:cNvPr id="56324" name="Picture 4"/>
          <p:cNvPicPr>
            <a:picLocks noChangeAspect="1" noChangeArrowheads="1"/>
          </p:cNvPicPr>
          <p:nvPr/>
        </p:nvPicPr>
        <p:blipFill>
          <a:blip r:embed="rId3"/>
          <a:srcRect/>
          <a:stretch>
            <a:fillRect/>
          </a:stretch>
        </p:blipFill>
        <p:spPr bwMode="auto">
          <a:xfrm>
            <a:off x="6477000" y="381000"/>
            <a:ext cx="20955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FFFF"/>
                </a:solidFill>
              </a:rPr>
              <a:t>Balderdash</a:t>
            </a:r>
            <a:endParaRPr lang="en-US" dirty="0">
              <a:solidFill>
                <a:srgbClr val="FFFFFF"/>
              </a:solidFill>
            </a:endParaRPr>
          </a:p>
        </p:txBody>
      </p:sp>
      <p:sp>
        <p:nvSpPr>
          <p:cNvPr id="7" name="Content Placeholder 6"/>
          <p:cNvSpPr>
            <a:spLocks noGrp="1"/>
          </p:cNvSpPr>
          <p:nvPr>
            <p:ph sz="half" idx="1"/>
          </p:nvPr>
        </p:nvSpPr>
        <p:spPr>
          <a:xfrm>
            <a:off x="457200" y="1295400"/>
            <a:ext cx="4876800" cy="4830763"/>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Game board (optional), paper</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This is a great way to introduce new vocab. words. Write a new word on the board and have students write down what they think the definition is. While they are writing you need to write down the correct definition. Collect all of the definitions, read them aloud, and then have the students vote on which they think is the correct answer. If they guess the correct definition they get a point. If the definition they originally wrote is correct they automatically get 2 points! You can have students play individually or in teams to cut down on the # of definitions.</a:t>
            </a:r>
            <a:endParaRPr lang="en-US" sz="1600" dirty="0">
              <a:solidFill>
                <a:srgbClr val="FFFFFF"/>
              </a:solidFill>
            </a:endParaRPr>
          </a:p>
        </p:txBody>
      </p:sp>
      <p:pic>
        <p:nvPicPr>
          <p:cNvPr id="57346" name="Picture 2"/>
          <p:cNvPicPr>
            <a:picLocks noChangeAspect="1" noChangeArrowheads="1"/>
          </p:cNvPicPr>
          <p:nvPr/>
        </p:nvPicPr>
        <p:blipFill>
          <a:blip r:embed="rId2"/>
          <a:srcRect/>
          <a:stretch>
            <a:fillRect/>
          </a:stretch>
        </p:blipFill>
        <p:spPr bwMode="auto">
          <a:xfrm>
            <a:off x="5867400" y="1600200"/>
            <a:ext cx="26416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n>
                  <a:solidFill>
                    <a:schemeClr val="bg1"/>
                  </a:solidFill>
                </a:ln>
                <a:solidFill>
                  <a:schemeClr val="bg1"/>
                </a:solidFill>
              </a:rPr>
              <a:t>Goal…</a:t>
            </a:r>
            <a:endParaRPr lang="en-US" dirty="0">
              <a:ln>
                <a:solidFill>
                  <a:schemeClr val="bg1"/>
                </a:solidFill>
              </a:ln>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The goal of this session is to provide you with examples of board games, computer games, and hand made games that can be used in your classroom. </a:t>
            </a:r>
            <a:endParaRPr lang="en-US" dirty="0">
              <a:solidFill>
                <a:schemeClr val="bg1"/>
              </a:solidFill>
            </a:endParaRPr>
          </a:p>
        </p:txBody>
      </p:sp>
      <p:pic>
        <p:nvPicPr>
          <p:cNvPr id="5" name="Content Placeholder 4" descr="games.jpg"/>
          <p:cNvPicPr>
            <a:picLocks noGrp="1" noChangeAspect="1"/>
          </p:cNvPicPr>
          <p:nvPr>
            <p:ph sz="half" idx="2"/>
          </p:nvPr>
        </p:nvPicPr>
        <p:blipFill>
          <a:blip r:embed="rId2"/>
          <a:stretch>
            <a:fillRect/>
          </a:stretch>
        </p:blipFill>
        <p:spPr>
          <a:xfrm>
            <a:off x="4876800" y="1905000"/>
            <a:ext cx="3657600" cy="30480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solidFill>
                  <a:srgbClr val="FFFFFF"/>
                </a:solidFill>
              </a:rPr>
              <a:t>Other Popular Board Games…</a:t>
            </a:r>
            <a:endParaRPr lang="en-US" dirty="0">
              <a:solidFill>
                <a:srgbClr val="FFFFFF"/>
              </a:solidFill>
            </a:endParaRPr>
          </a:p>
        </p:txBody>
      </p:sp>
      <p:sp>
        <p:nvSpPr>
          <p:cNvPr id="6" name="Vertical Text Placeholder 5"/>
          <p:cNvSpPr>
            <a:spLocks noGrp="1"/>
          </p:cNvSpPr>
          <p:nvPr>
            <p:ph type="body" orient="vert" idx="1"/>
          </p:nvPr>
        </p:nvSpPr>
        <p:spPr>
          <a:xfrm>
            <a:off x="152400" y="1066800"/>
            <a:ext cx="8763000" cy="5059363"/>
          </a:xfrm>
        </p:spPr>
        <p:txBody>
          <a:bodyPr vert="horz"/>
          <a:lstStyle/>
          <a:p>
            <a:pPr>
              <a:buNone/>
            </a:pPr>
            <a:r>
              <a:rPr lang="en-US" sz="2000" b="1" u="sng" dirty="0" smtClean="0">
                <a:solidFill>
                  <a:srgbClr val="FFFFFF"/>
                </a:solidFill>
              </a:rPr>
              <a:t>Catch Phrase</a:t>
            </a:r>
          </a:p>
          <a:p>
            <a:pPr>
              <a:buNone/>
            </a:pPr>
            <a:r>
              <a:rPr lang="en-US" sz="1600" dirty="0" smtClean="0">
                <a:solidFill>
                  <a:srgbClr val="FFFFFF"/>
                </a:solidFill>
              </a:rPr>
              <a:t>    Have students sit boy/girl in a circle to create a boys team and a girls team. Use the actual game as a general vocab. builder and select from the categories given (sports, history, geography, entertainment, food/drink, general). Students must describe the word given without saying the word. Each team guesses only when someone from their team is describing a word. Pass the game each time a word is guesses. Whoever is holding the game when time is up, the other team gets a point. You can also create this on your own and tailor it to your needs by creating a stack of note cards with one word on each cards. Set your own timer and have the students pass the stack of note cards around the circle, switching the card after each correct answer is guessed.</a:t>
            </a:r>
          </a:p>
          <a:p>
            <a:pPr>
              <a:buNone/>
            </a:pPr>
            <a:endParaRPr lang="en-US" sz="1600" dirty="0" smtClean="0">
              <a:solidFill>
                <a:srgbClr val="FFFFFF"/>
              </a:solidFill>
            </a:endParaRPr>
          </a:p>
          <a:p>
            <a:pPr>
              <a:buNone/>
            </a:pPr>
            <a:r>
              <a:rPr lang="en-US" sz="2000" u="sng" dirty="0" smtClean="0">
                <a:solidFill>
                  <a:srgbClr val="FFFFFF"/>
                </a:solidFill>
              </a:rPr>
              <a:t>Pictionary: </a:t>
            </a:r>
            <a:r>
              <a:rPr lang="en-US" sz="1600" dirty="0" smtClean="0">
                <a:solidFill>
                  <a:srgbClr val="FFFFFF"/>
                </a:solidFill>
              </a:rPr>
              <a:t>Practice visualizing or creating mental images based on words given.</a:t>
            </a:r>
          </a:p>
          <a:p>
            <a:pPr>
              <a:buNone/>
            </a:pPr>
            <a:endParaRPr lang="en-US" sz="1600" dirty="0" smtClean="0">
              <a:solidFill>
                <a:srgbClr val="FFFFFF"/>
              </a:solidFill>
            </a:endParaRPr>
          </a:p>
          <a:p>
            <a:pPr>
              <a:buNone/>
            </a:pPr>
            <a:r>
              <a:rPr lang="en-US" sz="2000" u="sng" dirty="0" smtClean="0">
                <a:solidFill>
                  <a:srgbClr val="FFFFFF"/>
                </a:solidFill>
              </a:rPr>
              <a:t>Guesstures: </a:t>
            </a:r>
            <a:r>
              <a:rPr lang="en-US" sz="1600" dirty="0" smtClean="0">
                <a:solidFill>
                  <a:srgbClr val="FFFFFF"/>
                </a:solidFill>
              </a:rPr>
              <a:t>Practice communicating words and ideas through non-verbal communication.</a:t>
            </a:r>
          </a:p>
          <a:p>
            <a:pPr>
              <a:buNone/>
            </a:pPr>
            <a:endParaRPr lang="en-US" sz="1600" dirty="0" smtClean="0">
              <a:solidFill>
                <a:srgbClr val="FFFFFF"/>
              </a:solidFill>
            </a:endParaRPr>
          </a:p>
          <a:p>
            <a:pPr>
              <a:buNone/>
            </a:pPr>
            <a:r>
              <a:rPr lang="en-US" sz="2000" u="sng" dirty="0" smtClean="0">
                <a:solidFill>
                  <a:srgbClr val="FFFFFF"/>
                </a:solidFill>
              </a:rPr>
              <a:t>Monopoly: </a:t>
            </a:r>
            <a:r>
              <a:rPr lang="en-US" sz="1600" dirty="0" smtClean="0">
                <a:solidFill>
                  <a:srgbClr val="FFFFFF"/>
                </a:solidFill>
              </a:rPr>
              <a:t>Have students keep a log and balance a checking account while playing.</a:t>
            </a:r>
          </a:p>
          <a:p>
            <a:pPr>
              <a:buNone/>
            </a:pP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91000"/>
            <a:ext cx="8229600" cy="566738"/>
          </a:xfrm>
        </p:spPr>
        <p:txBody>
          <a:bodyPr/>
          <a:lstStyle/>
          <a:p>
            <a:pPr algn="ctr"/>
            <a:r>
              <a:rPr lang="en-US" sz="2400" dirty="0" smtClean="0">
                <a:solidFill>
                  <a:schemeClr val="bg1"/>
                </a:solidFill>
              </a:rPr>
              <a:t>Have students design and make their own board games!</a:t>
            </a:r>
            <a:endParaRPr lang="en-US" sz="2400" dirty="0">
              <a:solidFill>
                <a:schemeClr val="bg1"/>
              </a:solidFill>
            </a:endParaRPr>
          </a:p>
        </p:txBody>
      </p:sp>
      <p:pic>
        <p:nvPicPr>
          <p:cNvPr id="11" name="Picture Placeholder 10" descr="DSC00292.JPG"/>
          <p:cNvPicPr>
            <a:picLocks noGrp="1" noChangeAspect="1"/>
          </p:cNvPicPr>
          <p:nvPr>
            <p:ph type="pic" idx="1"/>
          </p:nvPr>
        </p:nvPicPr>
        <p:blipFill>
          <a:blip r:embed="rId2"/>
          <a:srcRect/>
          <a:stretch>
            <a:fillRect/>
          </a:stretch>
        </p:blipFill>
        <p:spPr>
          <a:xfrm>
            <a:off x="1792288" y="612775"/>
            <a:ext cx="5486400" cy="3502025"/>
          </a:xfrm>
        </p:spPr>
      </p:pic>
      <p:sp>
        <p:nvSpPr>
          <p:cNvPr id="10" name="Text Placeholder 9"/>
          <p:cNvSpPr>
            <a:spLocks noGrp="1"/>
          </p:cNvSpPr>
          <p:nvPr>
            <p:ph type="body" sz="half" idx="2"/>
          </p:nvPr>
        </p:nvSpPr>
        <p:spPr>
          <a:xfrm>
            <a:off x="1905000" y="4876800"/>
            <a:ext cx="5486400" cy="652462"/>
          </a:xfrm>
        </p:spPr>
        <p:txBody>
          <a:bodyPr/>
          <a:lstStyle/>
          <a:p>
            <a:pPr algn="ctr"/>
            <a:r>
              <a:rPr lang="en-US" sz="1600" dirty="0" smtClean="0">
                <a:solidFill>
                  <a:srgbClr val="FFFFFF"/>
                </a:solidFill>
              </a:rPr>
              <a:t>These students created a game based on the book </a:t>
            </a:r>
          </a:p>
          <a:p>
            <a:pPr algn="ctr"/>
            <a:r>
              <a:rPr lang="en-US" sz="1600" dirty="0" smtClean="0">
                <a:solidFill>
                  <a:srgbClr val="FFFFFF"/>
                </a:solidFill>
              </a:rPr>
              <a:t>The Egypt Game by </a:t>
            </a:r>
            <a:r>
              <a:rPr lang="en-US" sz="1600" dirty="0" err="1" smtClean="0">
                <a:solidFill>
                  <a:srgbClr val="FFFFFF"/>
                </a:solidFill>
              </a:rPr>
              <a:t>Zilpha</a:t>
            </a:r>
            <a:r>
              <a:rPr lang="en-US" sz="1600" dirty="0" smtClean="0">
                <a:solidFill>
                  <a:srgbClr val="FFFFFF"/>
                </a:solidFill>
              </a:rPr>
              <a:t> </a:t>
            </a:r>
            <a:r>
              <a:rPr lang="en-US" sz="1600" dirty="0" err="1" smtClean="0">
                <a:solidFill>
                  <a:srgbClr val="FFFFFF"/>
                </a:solidFill>
              </a:rPr>
              <a:t>Keatley</a:t>
            </a:r>
            <a:r>
              <a:rPr lang="en-US" sz="1600" dirty="0" smtClean="0">
                <a:solidFill>
                  <a:srgbClr val="FFFFFF"/>
                </a:solidFill>
              </a:rPr>
              <a:t> Snyder</a:t>
            </a:r>
            <a:endParaRPr lang="en-US" sz="1600"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74638"/>
            <a:ext cx="8610600" cy="1249362"/>
          </a:xfrm>
        </p:spPr>
        <p:txBody>
          <a:bodyPr/>
          <a:lstStyle/>
          <a:p>
            <a:r>
              <a:rPr lang="en-US" sz="2000" dirty="0" smtClean="0">
                <a:solidFill>
                  <a:srgbClr val="FFFFFF"/>
                </a:solidFill>
              </a:rPr>
              <a:t>Have students investigate popular board games to come up with criteria for a good board game. Use that criteria to have students create a rubric for the game they will create. Have them design the format, instructions, and game pieces!</a:t>
            </a:r>
            <a:endParaRPr lang="en-US" sz="2000" dirty="0">
              <a:solidFill>
                <a:srgbClr val="FFFFFF"/>
              </a:solidFill>
            </a:endParaRPr>
          </a:p>
        </p:txBody>
      </p:sp>
      <p:sp>
        <p:nvSpPr>
          <p:cNvPr id="6" name="Text Placeholder 5"/>
          <p:cNvSpPr>
            <a:spLocks noGrp="1"/>
          </p:cNvSpPr>
          <p:nvPr>
            <p:ph type="body" idx="1"/>
          </p:nvPr>
        </p:nvSpPr>
        <p:spPr>
          <a:xfrm>
            <a:off x="457200" y="1676399"/>
            <a:ext cx="4040188" cy="498475"/>
          </a:xfrm>
        </p:spPr>
        <p:txBody>
          <a:bodyPr/>
          <a:lstStyle/>
          <a:p>
            <a:r>
              <a:rPr lang="en-US" u="sng" dirty="0" smtClean="0">
                <a:solidFill>
                  <a:srgbClr val="FFFFFF"/>
                </a:solidFill>
              </a:rPr>
              <a:t>Diary of a Wimpy Kid</a:t>
            </a:r>
            <a:endParaRPr lang="en-US" u="sng" dirty="0">
              <a:solidFill>
                <a:srgbClr val="FFFFFF"/>
              </a:solidFill>
            </a:endParaRPr>
          </a:p>
        </p:txBody>
      </p:sp>
      <p:pic>
        <p:nvPicPr>
          <p:cNvPr id="10" name="Content Placeholder 9" descr="DSCN0978.JPG"/>
          <p:cNvPicPr>
            <a:picLocks noGrp="1" noChangeAspect="1"/>
          </p:cNvPicPr>
          <p:nvPr>
            <p:ph sz="half" idx="2"/>
          </p:nvPr>
        </p:nvPicPr>
        <p:blipFill>
          <a:blip r:embed="rId2"/>
          <a:srcRect l="-18167" r="-18167"/>
          <a:stretch>
            <a:fillRect/>
          </a:stretch>
        </p:blipFill>
        <p:spPr>
          <a:xfrm>
            <a:off x="457200" y="2362200"/>
            <a:ext cx="4040188" cy="3352800"/>
          </a:xfrm>
        </p:spPr>
      </p:pic>
      <p:sp>
        <p:nvSpPr>
          <p:cNvPr id="8" name="Text Placeholder 7"/>
          <p:cNvSpPr>
            <a:spLocks noGrp="1"/>
          </p:cNvSpPr>
          <p:nvPr>
            <p:ph type="body" sz="quarter" idx="3"/>
          </p:nvPr>
        </p:nvSpPr>
        <p:spPr>
          <a:xfrm>
            <a:off x="4645025" y="1676399"/>
            <a:ext cx="4041775" cy="498475"/>
          </a:xfrm>
        </p:spPr>
        <p:txBody>
          <a:bodyPr/>
          <a:lstStyle/>
          <a:p>
            <a:r>
              <a:rPr lang="en-US" u="sng" dirty="0" smtClean="0">
                <a:solidFill>
                  <a:srgbClr val="FFFFFF"/>
                </a:solidFill>
              </a:rPr>
              <a:t>The Egypt Game</a:t>
            </a:r>
            <a:endParaRPr lang="en-US" u="sng" dirty="0">
              <a:solidFill>
                <a:srgbClr val="FFFFFF"/>
              </a:solidFill>
            </a:endParaRPr>
          </a:p>
        </p:txBody>
      </p:sp>
      <p:pic>
        <p:nvPicPr>
          <p:cNvPr id="17" name="Content Placeholder 16" descr="DSC00303.JPG"/>
          <p:cNvPicPr>
            <a:picLocks noGrp="1" noChangeAspect="1"/>
          </p:cNvPicPr>
          <p:nvPr>
            <p:ph sz="quarter" idx="4"/>
          </p:nvPr>
        </p:nvPicPr>
        <p:blipFill>
          <a:blip r:embed="rId3"/>
          <a:srcRect t="-15174" b="-15174"/>
          <a:stretch>
            <a:fillRect/>
          </a:stretch>
        </p:blipFill>
        <p:spPr>
          <a:xfrm>
            <a:off x="4645025" y="2174875"/>
            <a:ext cx="4041775" cy="3540125"/>
          </a:xfr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ln>
                  <a:solidFill>
                    <a:srgbClr val="FFFFFF"/>
                  </a:solidFill>
                </a:ln>
                <a:solidFill>
                  <a:srgbClr val="FFFFFF"/>
                </a:solidFill>
              </a:rPr>
              <a:t>Online Games: Free Rice</a:t>
            </a:r>
            <a:endParaRPr lang="en-US" dirty="0">
              <a:ln>
                <a:solidFill>
                  <a:srgbClr val="FFFFFF"/>
                </a:solidFill>
              </a:ln>
              <a:solidFill>
                <a:srgbClr val="FFFFFF"/>
              </a:solidFill>
            </a:endParaRPr>
          </a:p>
        </p:txBody>
      </p:sp>
      <p:sp>
        <p:nvSpPr>
          <p:cNvPr id="9" name="Content Placeholder 8"/>
          <p:cNvSpPr>
            <a:spLocks noGrp="1"/>
          </p:cNvSpPr>
          <p:nvPr>
            <p:ph sz="half" idx="1"/>
          </p:nvPr>
        </p:nvSpPr>
        <p:spPr>
          <a:xfrm>
            <a:off x="152400" y="1295400"/>
            <a:ext cx="8686800" cy="2895600"/>
          </a:xfrm>
        </p:spPr>
        <p:txBody>
          <a:bodyPr/>
          <a:lstStyle/>
          <a:p>
            <a:pPr>
              <a:buNone/>
            </a:pPr>
            <a:r>
              <a:rPr lang="en-US" sz="1600" smtClean="0">
                <a:solidFill>
                  <a:srgbClr val="FFFFFF"/>
                </a:solidFill>
              </a:rPr>
              <a:t>Your students can practice vocabulary and save the world at the same time with this site! This site features categories ranging from vocabulary and grammar to geography and math. The vocabulary section has up to 60 levels of challenging words that your students can take on. When you enter the site you will begin with vocabulary. For each question you answer correctly, 10 grains of rice are donated to 3</a:t>
            </a:r>
            <a:r>
              <a:rPr lang="en-US" sz="1600" baseline="30000" smtClean="0">
                <a:solidFill>
                  <a:srgbClr val="FFFFFF"/>
                </a:solidFill>
              </a:rPr>
              <a:t>rd</a:t>
            </a:r>
            <a:r>
              <a:rPr lang="en-US" sz="1600" smtClean="0">
                <a:solidFill>
                  <a:srgbClr val="FFFFFF"/>
                </a:solidFill>
              </a:rPr>
              <a:t> world countries. The program will increase or decrease your level based on your accuracy. There are links at the bottom of the screen to change levels or categories. Challenge your students to see who can reach the highest level or who can raise the most rice!</a:t>
            </a:r>
            <a:endParaRPr lang="en-US" sz="2400" smtClean="0">
              <a:solidFill>
                <a:srgbClr val="FFFFFF"/>
              </a:solidFill>
            </a:endParaRPr>
          </a:p>
          <a:p>
            <a:pPr>
              <a:buNone/>
            </a:pPr>
            <a:endParaRPr lang="en-US" sz="2400" smtClean="0"/>
          </a:p>
          <a:p>
            <a:pPr>
              <a:buNone/>
            </a:pPr>
            <a:endParaRPr lang="en-US" sz="2400" smtClean="0"/>
          </a:p>
          <a:p>
            <a:pPr>
              <a:buNone/>
            </a:pPr>
            <a:endParaRPr lang="en-US" dirty="0"/>
          </a:p>
        </p:txBody>
      </p:sp>
      <p:pic>
        <p:nvPicPr>
          <p:cNvPr id="59394" name="Picture 2"/>
          <p:cNvPicPr>
            <a:picLocks noChangeAspect="1" noChangeArrowheads="1"/>
          </p:cNvPicPr>
          <p:nvPr/>
        </p:nvPicPr>
        <p:blipFill>
          <a:blip r:embed="rId2"/>
          <a:srcRect/>
          <a:stretch>
            <a:fillRect/>
          </a:stretch>
        </p:blipFill>
        <p:spPr bwMode="auto">
          <a:xfrm>
            <a:off x="3657600" y="3505200"/>
            <a:ext cx="5348514" cy="3352800"/>
          </a:xfrm>
          <a:prstGeom prst="rect">
            <a:avLst/>
          </a:prstGeom>
          <a:noFill/>
          <a:ln w="9525">
            <a:noFill/>
            <a:miter lim="800000"/>
            <a:headEnd/>
            <a:tailEnd/>
          </a:ln>
          <a:effectLst/>
        </p:spPr>
      </p:pic>
      <p:sp>
        <p:nvSpPr>
          <p:cNvPr id="14" name="TextBox 13"/>
          <p:cNvSpPr txBox="1"/>
          <p:nvPr/>
        </p:nvSpPr>
        <p:spPr>
          <a:xfrm>
            <a:off x="152400" y="3886200"/>
            <a:ext cx="3505200" cy="738664"/>
          </a:xfrm>
          <a:prstGeom prst="rect">
            <a:avLst/>
          </a:prstGeom>
          <a:noFill/>
        </p:spPr>
        <p:txBody>
          <a:bodyPr wrap="square" rtlCol="0">
            <a:spAutoFit/>
          </a:bodyPr>
          <a:lstStyle/>
          <a:p>
            <a:r>
              <a:rPr lang="en-US" sz="2400" dirty="0" smtClean="0">
                <a:hlinkClick r:id="rId3"/>
              </a:rPr>
              <a:t>http://www.freerice.com/</a:t>
            </a:r>
            <a:endParaRPr lang="en-US" sz="2400"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rgbClr val="FFFFFF"/>
                </a:solidFill>
              </a:rPr>
              <a:t>www.freerice.com</a:t>
            </a:r>
            <a:endParaRPr lang="en-US" dirty="0">
              <a:solidFill>
                <a:srgbClr val="FFFFFF"/>
              </a:solidFill>
            </a:endParaRPr>
          </a:p>
        </p:txBody>
      </p:sp>
      <p:pic>
        <p:nvPicPr>
          <p:cNvPr id="11" name="Content Placeholder 10" descr="000_0654.JPG"/>
          <p:cNvPicPr>
            <a:picLocks noGrp="1" noChangeAspect="1"/>
          </p:cNvPicPr>
          <p:nvPr>
            <p:ph sz="half" idx="2"/>
          </p:nvPr>
        </p:nvPicPr>
        <p:blipFill>
          <a:blip r:embed="rId2"/>
          <a:srcRect t="-24712" b="-24712"/>
          <a:stretch>
            <a:fillRect/>
          </a:stretch>
        </p:blipFill>
        <p:spPr>
          <a:xfrm rot="5400000">
            <a:off x="4648200" y="1600200"/>
            <a:ext cx="4038600" cy="4525963"/>
          </a:xfrm>
          <a:scene3d>
            <a:camera prst="obliqueTopRight"/>
            <a:lightRig rig="threePt" dir="t"/>
          </a:scene3d>
        </p:spPr>
      </p:pic>
      <p:pic>
        <p:nvPicPr>
          <p:cNvPr id="10" name="Content Placeholder 9" descr="000_0656.JPG"/>
          <p:cNvPicPr>
            <a:picLocks noGrp="1" noChangeAspect="1"/>
          </p:cNvPicPr>
          <p:nvPr>
            <p:ph sz="half" idx="1"/>
          </p:nvPr>
        </p:nvPicPr>
        <p:blipFill>
          <a:blip r:embed="rId3"/>
          <a:srcRect t="-24712" b="-24712"/>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Greek Root Word Olympics</a:t>
            </a:r>
            <a:endParaRPr lang="en-US" dirty="0">
              <a:solidFill>
                <a:srgbClr val="FFFFFF"/>
              </a:solidFill>
            </a:endParaRPr>
          </a:p>
        </p:txBody>
      </p:sp>
      <p:sp>
        <p:nvSpPr>
          <p:cNvPr id="3" name="Content Placeholder 2"/>
          <p:cNvSpPr>
            <a:spLocks noGrp="1"/>
          </p:cNvSpPr>
          <p:nvPr>
            <p:ph sz="half" idx="1"/>
          </p:nvPr>
        </p:nvSpPr>
        <p:spPr/>
        <p:txBody>
          <a:bodyPr/>
          <a:lstStyle/>
          <a:p>
            <a:pPr>
              <a:buNone/>
            </a:pPr>
            <a:r>
              <a:rPr lang="en-US" sz="1600" dirty="0" smtClean="0">
                <a:solidFill>
                  <a:srgbClr val="FFFFFF"/>
                </a:solidFill>
              </a:rPr>
              <a:t>    Your students will compete in the Olympics while practicing Greek and Latin root words. When entering this site your student can enter their name, choose a country, and then choose to compete in archery (easy) or discus (hard). Then, they will go through a series of multiple choice questions dealing with root words. At the end of the round (10 questions) there is a medal ceremony and your students can print a medal of achievement! </a:t>
            </a:r>
          </a:p>
          <a:p>
            <a:pPr>
              <a:buNone/>
            </a:pPr>
            <a:endParaRPr lang="en-US" sz="1600" dirty="0" smtClean="0">
              <a:solidFill>
                <a:srgbClr val="FFFFFF"/>
              </a:solidFill>
            </a:endParaRPr>
          </a:p>
          <a:p>
            <a:pPr>
              <a:buNone/>
            </a:pPr>
            <a:r>
              <a:rPr lang="en-US" sz="1600" b="1" u="sng" dirty="0" smtClean="0">
                <a:hlinkClick r:id="rId2"/>
              </a:rPr>
              <a:t>http://teacher.scholastic.com/activities/athens_games/gamegreektome.htm</a:t>
            </a:r>
            <a:r>
              <a:rPr lang="en-US" sz="1600" b="1" dirty="0" smtClean="0"/>
              <a:t> </a:t>
            </a:r>
            <a:endParaRPr lang="en-US" sz="1600" b="1" dirty="0">
              <a:solidFill>
                <a:srgbClr val="FFFFFF"/>
              </a:solidFill>
            </a:endParaRPr>
          </a:p>
        </p:txBody>
      </p:sp>
      <p:pic>
        <p:nvPicPr>
          <p:cNvPr id="5" name="Content Placeholder 4" descr="Picture 1.png"/>
          <p:cNvPicPr>
            <a:picLocks noGrp="1" noChangeAspect="1"/>
          </p:cNvPicPr>
          <p:nvPr>
            <p:ph sz="half" idx="2"/>
          </p:nvPr>
        </p:nvPicPr>
        <p:blipFill>
          <a:blip r:embed="rId3"/>
          <a:srcRect t="-18254" b="-18254"/>
          <a:stretch>
            <a:fillRect/>
          </a:stretch>
        </p:blipFill>
        <p:spPr>
          <a:xfrm>
            <a:off x="4648200" y="990600"/>
            <a:ext cx="4038600" cy="47244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4495800" cy="792162"/>
          </a:xfrm>
        </p:spPr>
        <p:txBody>
          <a:bodyPr/>
          <a:lstStyle/>
          <a:p>
            <a:pPr algn="l"/>
            <a:r>
              <a:rPr lang="en-US" dirty="0" smtClean="0">
                <a:solidFill>
                  <a:srgbClr val="FFFFFF"/>
                </a:solidFill>
              </a:rPr>
              <a:t>Online Games</a:t>
            </a:r>
            <a:endParaRPr lang="en-US" dirty="0">
              <a:solidFill>
                <a:srgbClr val="FFFFFF"/>
              </a:solidFill>
            </a:endParaRPr>
          </a:p>
        </p:txBody>
      </p:sp>
      <p:sp>
        <p:nvSpPr>
          <p:cNvPr id="6" name="Vertical Text Placeholder 5"/>
          <p:cNvSpPr>
            <a:spLocks noGrp="1"/>
          </p:cNvSpPr>
          <p:nvPr>
            <p:ph sz="half" idx="1"/>
          </p:nvPr>
        </p:nvSpPr>
        <p:spPr>
          <a:xfrm>
            <a:off x="457200" y="1143000"/>
            <a:ext cx="4648200" cy="4983163"/>
          </a:xfrm>
        </p:spPr>
        <p:txBody>
          <a:bodyPr vert="horz"/>
          <a:lstStyle/>
          <a:p>
            <a:pPr>
              <a:buNone/>
            </a:pPr>
            <a:r>
              <a:rPr lang="en-US" sz="2000" dirty="0" smtClean="0">
                <a:solidFill>
                  <a:srgbClr val="FFFFFF"/>
                </a:solidFill>
              </a:rPr>
              <a:t>Check out these sites for more great online games for all subjects:</a:t>
            </a:r>
          </a:p>
          <a:p>
            <a:pPr>
              <a:buNone/>
            </a:pPr>
            <a:endParaRPr lang="en-US" sz="900" dirty="0" smtClean="0">
              <a:solidFill>
                <a:srgbClr val="FFFFFF"/>
              </a:solidFill>
            </a:endParaRPr>
          </a:p>
          <a:p>
            <a:pPr marL="457200" indent="-457200">
              <a:buNone/>
            </a:pPr>
            <a:r>
              <a:rPr lang="en-US" sz="1600" dirty="0" smtClean="0">
                <a:solidFill>
                  <a:srgbClr val="FFFFFF"/>
                </a:solidFill>
                <a:hlinkClick r:id="rId2"/>
              </a:rPr>
              <a:t>http://www.funbrain.com/kidscenter.html</a:t>
            </a:r>
            <a:endParaRPr lang="en-US" sz="1600" dirty="0" smtClean="0">
              <a:solidFill>
                <a:srgbClr val="FFFFFF"/>
              </a:solidFill>
            </a:endParaRPr>
          </a:p>
          <a:p>
            <a:pPr marL="457200" indent="-457200">
              <a:buNone/>
            </a:pPr>
            <a:r>
              <a:rPr lang="en-US" sz="1600" dirty="0" smtClean="0">
                <a:solidFill>
                  <a:srgbClr val="FFFFFF"/>
                </a:solidFill>
              </a:rPr>
              <a:t> </a:t>
            </a:r>
          </a:p>
          <a:p>
            <a:pPr marL="457200" indent="-457200">
              <a:buNone/>
            </a:pPr>
            <a:r>
              <a:rPr lang="en-US" sz="1600" dirty="0" smtClean="0">
                <a:solidFill>
                  <a:srgbClr val="FFFFFF"/>
                </a:solidFill>
                <a:hlinkClick r:id="rId3"/>
              </a:rPr>
              <a:t>http://www.scholastic.com/kids/stacks/games/</a:t>
            </a: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r>
              <a:rPr lang="en-US" sz="1600" dirty="0" smtClean="0">
                <a:solidFill>
                  <a:srgbClr val="FFFFFF"/>
                </a:solidFill>
                <a:hlinkClick r:id="rId4"/>
              </a:rPr>
              <a:t>http://pbskids.org/go/</a:t>
            </a:r>
            <a:r>
              <a:rPr lang="en-US" sz="1600" dirty="0" smtClean="0">
                <a:solidFill>
                  <a:srgbClr val="FFFFFF"/>
                </a:solidFill>
              </a:rPr>
              <a:t>  (print to go!)</a:t>
            </a:r>
          </a:p>
          <a:p>
            <a:pPr marL="457200" indent="-457200">
              <a:buNone/>
            </a:pPr>
            <a:endParaRPr lang="en-US" sz="1600" dirty="0" smtClean="0">
              <a:solidFill>
                <a:srgbClr val="FFFFFF"/>
              </a:solidFill>
            </a:endParaRPr>
          </a:p>
          <a:p>
            <a:pPr marL="457200" indent="-457200">
              <a:buNone/>
            </a:pPr>
            <a:r>
              <a:rPr lang="en-US" sz="1600" dirty="0" smtClean="0">
                <a:solidFill>
                  <a:srgbClr val="FFFFFF"/>
                </a:solidFill>
                <a:hlinkClick r:id="rId5"/>
              </a:rPr>
              <a:t>http://kids.nationalgeographic.com/kids/games/</a:t>
            </a: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r>
              <a:rPr lang="en-US" sz="1600" dirty="0" smtClean="0">
                <a:solidFill>
                  <a:srgbClr val="FFFFFF"/>
                </a:solidFill>
                <a:hlinkClick r:id="rId6"/>
              </a:rPr>
              <a:t>http://www.playkidsgames.com/</a:t>
            </a: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r>
              <a:rPr lang="en-US" sz="1600" dirty="0" smtClean="0">
                <a:solidFill>
                  <a:srgbClr val="FFFFFF"/>
                </a:solidFill>
                <a:hlinkClick r:id="rId7"/>
              </a:rPr>
              <a:t>http://www.mathplayground.com/</a:t>
            </a: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endParaRPr lang="en-US" sz="2000" dirty="0" smtClean="0">
              <a:solidFill>
                <a:srgbClr val="FFFFFF"/>
              </a:solidFill>
            </a:endParaRPr>
          </a:p>
          <a:p>
            <a:pPr marL="457200" indent="-457200">
              <a:buNone/>
            </a:pPr>
            <a:endParaRPr lang="en-US" sz="2000" dirty="0" smtClean="0">
              <a:solidFill>
                <a:srgbClr val="FFFFFF"/>
              </a:solidFill>
            </a:endParaRPr>
          </a:p>
        </p:txBody>
      </p:sp>
      <p:sp>
        <p:nvSpPr>
          <p:cNvPr id="7" name="Content Placeholder 6"/>
          <p:cNvSpPr>
            <a:spLocks noGrp="1"/>
          </p:cNvSpPr>
          <p:nvPr>
            <p:ph sz="half" idx="2"/>
          </p:nvPr>
        </p:nvSpPr>
        <p:spPr>
          <a:xfrm>
            <a:off x="5257800" y="1447800"/>
            <a:ext cx="3581400" cy="4373563"/>
          </a:xfrm>
        </p:spPr>
        <p:txBody>
          <a:bodyPr/>
          <a:lstStyle/>
          <a:p>
            <a:pPr marL="457200" indent="-457200">
              <a:buNone/>
            </a:pPr>
            <a:endParaRPr lang="en-US" sz="1600" dirty="0" smtClean="0">
              <a:solidFill>
                <a:srgbClr val="FFFFFF"/>
              </a:solidFill>
              <a:hlinkClick r:id="rId8"/>
            </a:endParaRPr>
          </a:p>
          <a:p>
            <a:pPr marL="457200" indent="-457200">
              <a:buNone/>
            </a:pPr>
            <a:endParaRPr lang="en-US" sz="1600" dirty="0" smtClean="0">
              <a:solidFill>
                <a:srgbClr val="FFFFFF"/>
              </a:solidFill>
              <a:hlinkClick r:id="rId8"/>
            </a:endParaRPr>
          </a:p>
          <a:p>
            <a:pPr marL="457200" indent="-457200">
              <a:buNone/>
            </a:pPr>
            <a:endParaRPr lang="en-US" sz="1600" dirty="0" smtClean="0">
              <a:solidFill>
                <a:srgbClr val="FFFFFF"/>
              </a:solidFill>
              <a:hlinkClick r:id="rId8"/>
            </a:endParaRPr>
          </a:p>
          <a:p>
            <a:pPr marL="457200" indent="-457200">
              <a:buNone/>
            </a:pPr>
            <a:endParaRPr lang="en-US" sz="1600" dirty="0" smtClean="0">
              <a:solidFill>
                <a:srgbClr val="FFFFFF"/>
              </a:solidFill>
              <a:hlinkClick r:id="rId8"/>
            </a:endParaRPr>
          </a:p>
          <a:p>
            <a:pPr marL="457200" indent="-457200">
              <a:buNone/>
            </a:pPr>
            <a:r>
              <a:rPr lang="en-US" sz="1600" dirty="0" smtClean="0">
                <a:solidFill>
                  <a:srgbClr val="FFFFFF"/>
                </a:solidFill>
                <a:hlinkClick r:id="rId8"/>
              </a:rPr>
              <a:t>http://archive.k20center.org/applegate/My%20Web%20Page/Elementary.htm</a:t>
            </a:r>
            <a:endParaRPr lang="en-US" sz="1600" dirty="0" smtClean="0">
              <a:solidFill>
                <a:srgbClr val="FFFFFF"/>
              </a:solidFill>
            </a:endParaRPr>
          </a:p>
          <a:p>
            <a:pPr marL="457200" indent="-457200">
              <a:buNone/>
            </a:pPr>
            <a:r>
              <a:rPr lang="en-US" sz="1600" dirty="0" smtClean="0">
                <a:solidFill>
                  <a:srgbClr val="FFFFFF"/>
                </a:solidFill>
              </a:rPr>
              <a:t>      (The one above gives a HUGE list of other online games and a description of each!)</a:t>
            </a:r>
          </a:p>
          <a:p>
            <a:pPr marL="457200" indent="-457200">
              <a:buNone/>
            </a:pPr>
            <a:endParaRPr lang="en-US" sz="1600" dirty="0" smtClean="0">
              <a:solidFill>
                <a:srgbClr val="FFFFFF"/>
              </a:solidFill>
            </a:endParaRPr>
          </a:p>
          <a:p>
            <a:pPr marL="457200" indent="-457200">
              <a:buNone/>
            </a:pPr>
            <a:r>
              <a:rPr lang="en-US" sz="1600" u="sng" dirty="0" smtClean="0">
                <a:solidFill>
                  <a:srgbClr val="FFFFFF"/>
                </a:solidFill>
                <a:hlinkClick r:id="rId9"/>
              </a:rPr>
              <a:t>www.quia.com</a:t>
            </a:r>
            <a:r>
              <a:rPr lang="en-US" sz="1600" dirty="0" smtClean="0">
                <a:solidFill>
                  <a:srgbClr val="FFFFFF"/>
                </a:solidFill>
              </a:rPr>
              <a:t> </a:t>
            </a:r>
          </a:p>
          <a:p>
            <a:pPr marL="457200" indent="-457200">
              <a:buNone/>
            </a:pPr>
            <a:endParaRPr lang="en-US" sz="1600" dirty="0" smtClean="0">
              <a:solidFill>
                <a:srgbClr val="FFFFFF"/>
              </a:solidFill>
            </a:endParaRPr>
          </a:p>
          <a:p>
            <a:pPr marL="457200" indent="-457200">
              <a:buNone/>
            </a:pPr>
            <a:r>
              <a:rPr lang="en-US" sz="1600" dirty="0" smtClean="0">
                <a:solidFill>
                  <a:srgbClr val="FFFFFF"/>
                </a:solidFill>
                <a:hlinkClick r:id="rId10"/>
              </a:rPr>
              <a:t>http://www.multiplication.com/classroom_games.htm</a:t>
            </a: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endParaRPr lang="en-US" sz="1600" dirty="0" smtClean="0">
              <a:solidFill>
                <a:srgbClr val="FFFFFF"/>
              </a:solidFill>
            </a:endParaRPr>
          </a:p>
          <a:p>
            <a:pPr marL="457200" indent="-457200">
              <a:buNone/>
            </a:pPr>
            <a:endParaRPr lang="en-US" sz="1600" dirty="0">
              <a:solidFill>
                <a:srgbClr val="FFFFFF"/>
              </a:solidFill>
            </a:endParaRPr>
          </a:p>
        </p:txBody>
      </p:sp>
      <p:pic>
        <p:nvPicPr>
          <p:cNvPr id="61442" name="Picture 2"/>
          <p:cNvPicPr>
            <a:picLocks noChangeAspect="1" noChangeArrowheads="1"/>
          </p:cNvPicPr>
          <p:nvPr/>
        </p:nvPicPr>
        <p:blipFill>
          <a:blip r:embed="rId11"/>
          <a:srcRect/>
          <a:stretch>
            <a:fillRect/>
          </a:stretch>
        </p:blipFill>
        <p:spPr bwMode="auto">
          <a:xfrm>
            <a:off x="5410200" y="152400"/>
            <a:ext cx="2743200" cy="223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944562"/>
          </a:xfrm>
        </p:spPr>
        <p:txBody>
          <a:bodyPr/>
          <a:lstStyle/>
          <a:p>
            <a:r>
              <a:rPr lang="en-US" dirty="0" smtClean="0">
                <a:solidFill>
                  <a:srgbClr val="FFFFFF"/>
                </a:solidFill>
              </a:rPr>
              <a:t>Popular Game Shows!</a:t>
            </a:r>
            <a:endParaRPr lang="en-US" dirty="0">
              <a:solidFill>
                <a:srgbClr val="FFFFFF"/>
              </a:solidFill>
            </a:endParaRPr>
          </a:p>
        </p:txBody>
      </p:sp>
      <p:sp>
        <p:nvSpPr>
          <p:cNvPr id="12" name="Vertical Text Placeholder 11"/>
          <p:cNvSpPr>
            <a:spLocks noGrp="1"/>
          </p:cNvSpPr>
          <p:nvPr>
            <p:ph type="body" orient="vert" idx="1"/>
          </p:nvPr>
        </p:nvSpPr>
        <p:spPr>
          <a:xfrm>
            <a:off x="457200" y="1600200"/>
            <a:ext cx="8382000" cy="4525963"/>
          </a:xfrm>
        </p:spPr>
        <p:txBody>
          <a:bodyPr vert="horz"/>
          <a:lstStyle/>
          <a:p>
            <a:pPr>
              <a:buNone/>
            </a:pPr>
            <a:r>
              <a:rPr lang="en-US" sz="2800" dirty="0" smtClean="0">
                <a:solidFill>
                  <a:srgbClr val="FFFFFF"/>
                </a:solidFill>
              </a:rPr>
              <a:t>Check out this website where you can download free Power Point templates and put your own spin on the following popular game shows: Jeopardy, Who Wants to Be a Millionaire, Wheel of Fortune, Are you Smarter Than a Fifth Grader?, and Hollywood Squares. There are also tons of printable games!</a:t>
            </a:r>
          </a:p>
          <a:p>
            <a:pPr>
              <a:buNone/>
            </a:pPr>
            <a:endParaRPr lang="en-US" sz="1000" dirty="0" smtClean="0">
              <a:solidFill>
                <a:srgbClr val="FFFFFF"/>
              </a:solidFill>
            </a:endParaRPr>
          </a:p>
          <a:p>
            <a:pPr>
              <a:buNone/>
            </a:pPr>
            <a:r>
              <a:rPr lang="en-US" dirty="0" smtClean="0">
                <a:solidFill>
                  <a:srgbClr val="FFFFFF"/>
                </a:solidFill>
              </a:rPr>
              <a:t> </a:t>
            </a:r>
            <a:r>
              <a:rPr lang="en-US" sz="2800" b="1" dirty="0" smtClean="0">
                <a:solidFill>
                  <a:srgbClr val="FFFFFF"/>
                </a:solidFill>
                <a:hlinkClick r:id="rId2"/>
              </a:rPr>
              <a:t>http://jc-schools.net/tutorials/ppt-games/</a:t>
            </a:r>
            <a:endParaRPr lang="en-US" sz="2800" b="1" dirty="0" smtClean="0">
              <a:solidFill>
                <a:srgbClr val="FFFFFF"/>
              </a:solidFill>
            </a:endParaRPr>
          </a:p>
          <a:p>
            <a:pPr>
              <a:buNone/>
            </a:pPr>
            <a:endParaRPr lang="en-US" sz="2800" b="1" dirty="0" smtClean="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FF"/>
                </a:solidFill>
              </a:rPr>
              <a:t>A few resources…</a:t>
            </a:r>
            <a:endParaRPr lang="en-US" dirty="0">
              <a:solidFill>
                <a:srgbClr val="FFFFFF"/>
              </a:solidFill>
            </a:endParaRPr>
          </a:p>
        </p:txBody>
      </p:sp>
      <p:sp>
        <p:nvSpPr>
          <p:cNvPr id="3" name="Vertical Text Placeholder 2"/>
          <p:cNvSpPr>
            <a:spLocks noGrp="1"/>
          </p:cNvSpPr>
          <p:nvPr>
            <p:ph type="body" orient="vert" idx="1"/>
          </p:nvPr>
        </p:nvSpPr>
        <p:spPr>
          <a:xfrm>
            <a:off x="152400" y="1295400"/>
            <a:ext cx="8534400" cy="4830763"/>
          </a:xfrm>
        </p:spPr>
        <p:txBody>
          <a:bodyPr vert="horz"/>
          <a:lstStyle/>
          <a:p>
            <a:pPr>
              <a:buNone/>
            </a:pPr>
            <a:r>
              <a:rPr lang="en-US" sz="2000" smtClean="0">
                <a:solidFill>
                  <a:srgbClr val="FFFFFF"/>
                </a:solidFill>
              </a:rPr>
              <a:t>Just a few books about games &amp; fun classroom activities to check out:</a:t>
            </a:r>
          </a:p>
          <a:p>
            <a:pPr>
              <a:buNone/>
            </a:pPr>
            <a:endParaRPr lang="en-US" sz="800" smtClean="0">
              <a:solidFill>
                <a:srgbClr val="FFFFFF"/>
              </a:solidFill>
            </a:endParaRPr>
          </a:p>
          <a:p>
            <a:pPr marL="457200" indent="-457200">
              <a:buNone/>
            </a:pPr>
            <a:r>
              <a:rPr lang="en-US" sz="2000" smtClean="0">
                <a:solidFill>
                  <a:srgbClr val="FFFFFF"/>
                </a:solidFill>
              </a:rPr>
              <a:t>1. </a:t>
            </a:r>
            <a:r>
              <a:rPr lang="en-US" sz="2000" i="1" smtClean="0">
                <a:solidFill>
                  <a:srgbClr val="FFFFFF"/>
                </a:solidFill>
              </a:rPr>
              <a:t>101 Great Classroom Games </a:t>
            </a:r>
            <a:r>
              <a:rPr lang="en-US" sz="2000" smtClean="0">
                <a:solidFill>
                  <a:srgbClr val="FFFFFF"/>
                </a:solidFill>
              </a:rPr>
              <a:t>by Alexis Ludewig</a:t>
            </a:r>
          </a:p>
          <a:p>
            <a:pPr marL="457200" indent="-457200">
              <a:buNone/>
            </a:pPr>
            <a:r>
              <a:rPr lang="en-US" sz="2000" smtClean="0">
                <a:solidFill>
                  <a:srgbClr val="FFFFFF"/>
                </a:solidFill>
              </a:rPr>
              <a:t>2. </a:t>
            </a:r>
            <a:r>
              <a:rPr lang="en-US" sz="2000" i="1" smtClean="0">
                <a:solidFill>
                  <a:srgbClr val="FFFFFF"/>
                </a:solidFill>
              </a:rPr>
              <a:t>Meet Me in the Middle </a:t>
            </a:r>
            <a:r>
              <a:rPr lang="en-US" sz="2000" smtClean="0">
                <a:solidFill>
                  <a:srgbClr val="FFFFFF"/>
                </a:solidFill>
              </a:rPr>
              <a:t>by Rick Wormeli</a:t>
            </a:r>
          </a:p>
          <a:p>
            <a:pPr marL="457200" indent="-457200">
              <a:buNone/>
            </a:pPr>
            <a:r>
              <a:rPr lang="en-US" sz="2000" smtClean="0">
                <a:solidFill>
                  <a:srgbClr val="FFFFFF"/>
                </a:solidFill>
              </a:rPr>
              <a:t>3. </a:t>
            </a:r>
            <a:r>
              <a:rPr lang="en-US" sz="2000" i="1" smtClean="0">
                <a:solidFill>
                  <a:srgbClr val="FFFFFF"/>
                </a:solidFill>
              </a:rPr>
              <a:t>Fire Up for Learning! </a:t>
            </a:r>
            <a:r>
              <a:rPr lang="en-US" sz="2000" smtClean="0">
                <a:solidFill>
                  <a:srgbClr val="FFFFFF"/>
                </a:solidFill>
              </a:rPr>
              <a:t>By Randy Thompson &amp; Dorothy VanderJagt</a:t>
            </a:r>
          </a:p>
          <a:p>
            <a:pPr marL="457200" indent="-457200">
              <a:buNone/>
            </a:pPr>
            <a:r>
              <a:rPr lang="en-US" sz="2000" smtClean="0">
                <a:solidFill>
                  <a:srgbClr val="FFFFFF"/>
                </a:solidFill>
              </a:rPr>
              <a:t>4. </a:t>
            </a:r>
            <a:r>
              <a:rPr lang="en-US" sz="2000" i="1" smtClean="0">
                <a:solidFill>
                  <a:srgbClr val="FFFFFF"/>
                </a:solidFill>
              </a:rPr>
              <a:t>Index Card Games for ESL </a:t>
            </a:r>
            <a:r>
              <a:rPr lang="en-US" sz="2000" smtClean="0">
                <a:solidFill>
                  <a:srgbClr val="FFFFFF"/>
                </a:solidFill>
              </a:rPr>
              <a:t>by Raymond Clark</a:t>
            </a:r>
          </a:p>
          <a:p>
            <a:pPr marL="457200" indent="-457200">
              <a:buNone/>
            </a:pPr>
            <a:r>
              <a:rPr lang="en-US" sz="2000" smtClean="0">
                <a:solidFill>
                  <a:srgbClr val="FFFFFF"/>
                </a:solidFill>
              </a:rPr>
              <a:t>5. </a:t>
            </a:r>
            <a:r>
              <a:rPr lang="en-US" sz="2000" i="1" smtClean="0">
                <a:solidFill>
                  <a:srgbClr val="FFFFFF"/>
                </a:solidFill>
              </a:rPr>
              <a:t>Vocabulary Games for the Classroom </a:t>
            </a:r>
            <a:r>
              <a:rPr lang="en-US" sz="2000" smtClean="0">
                <a:solidFill>
                  <a:srgbClr val="FFFFFF"/>
                </a:solidFill>
              </a:rPr>
              <a:t>by Robert Marzano</a:t>
            </a:r>
          </a:p>
          <a:p>
            <a:pPr marL="457200" indent="-457200">
              <a:buNone/>
            </a:pPr>
            <a:r>
              <a:rPr lang="en-US" sz="2000" smtClean="0">
                <a:solidFill>
                  <a:srgbClr val="FFFFFF"/>
                </a:solidFill>
              </a:rPr>
              <a:t>6. </a:t>
            </a:r>
            <a:r>
              <a:rPr lang="en-US" sz="2000" i="1" smtClean="0">
                <a:solidFill>
                  <a:srgbClr val="FFFFFF"/>
                </a:solidFill>
              </a:rPr>
              <a:t>Fun with Grammar </a:t>
            </a:r>
            <a:r>
              <a:rPr lang="en-US" sz="2000" smtClean="0">
                <a:solidFill>
                  <a:srgbClr val="FFFFFF"/>
                </a:solidFill>
              </a:rPr>
              <a:t>by Laura Sunley</a:t>
            </a:r>
          </a:p>
          <a:p>
            <a:pPr marL="457200" indent="-457200">
              <a:buNone/>
            </a:pPr>
            <a:r>
              <a:rPr lang="en-US" sz="2000" smtClean="0">
                <a:solidFill>
                  <a:srgbClr val="FFFFFF"/>
                </a:solidFill>
              </a:rPr>
              <a:t>7. </a:t>
            </a:r>
            <a:r>
              <a:rPr lang="en-US" sz="2000" i="1" smtClean="0">
                <a:solidFill>
                  <a:srgbClr val="FFFFFF"/>
                </a:solidFill>
              </a:rPr>
              <a:t>Active Word Play </a:t>
            </a:r>
            <a:r>
              <a:rPr lang="en-US" sz="2000" smtClean="0">
                <a:solidFill>
                  <a:srgbClr val="FFFFFF"/>
                </a:solidFill>
              </a:rPr>
              <a:t>by Jane Feber</a:t>
            </a:r>
          </a:p>
          <a:p>
            <a:pPr marL="457200" indent="-457200">
              <a:buNone/>
            </a:pPr>
            <a:r>
              <a:rPr lang="en-US" sz="2000" smtClean="0">
                <a:solidFill>
                  <a:srgbClr val="FFFFFF"/>
                </a:solidFill>
              </a:rPr>
              <a:t>8. </a:t>
            </a:r>
            <a:r>
              <a:rPr lang="en-US" sz="2000" i="1" smtClean="0">
                <a:solidFill>
                  <a:srgbClr val="FFFFFF"/>
                </a:solidFill>
              </a:rPr>
              <a:t>The Nuts &amp; Bolts of Active Learning </a:t>
            </a:r>
            <a:r>
              <a:rPr lang="en-US" sz="2000" smtClean="0">
                <a:solidFill>
                  <a:srgbClr val="FFFFFF"/>
                </a:solidFill>
              </a:rPr>
              <a:t>by Incentive Publications</a:t>
            </a:r>
          </a:p>
          <a:p>
            <a:pPr marL="457200" indent="-457200">
              <a:buNone/>
            </a:pPr>
            <a:r>
              <a:rPr lang="en-US" sz="2000" smtClean="0">
                <a:solidFill>
                  <a:srgbClr val="FFFFFF"/>
                </a:solidFill>
              </a:rPr>
              <a:t>9. </a:t>
            </a:r>
            <a:r>
              <a:rPr lang="en-US" sz="2000" i="1" smtClean="0">
                <a:solidFill>
                  <a:srgbClr val="FFFFFF"/>
                </a:solidFill>
              </a:rPr>
              <a:t>Quick &amp; Lively Classroom Activities Book </a:t>
            </a:r>
            <a:r>
              <a:rPr lang="en-US" sz="2000" smtClean="0">
                <a:solidFill>
                  <a:srgbClr val="FFFFFF"/>
                </a:solidFill>
              </a:rPr>
              <a:t>by Linda Nason McElherne</a:t>
            </a:r>
          </a:p>
          <a:p>
            <a:pPr marL="457200" indent="-457200">
              <a:buNone/>
            </a:pPr>
            <a:r>
              <a:rPr lang="en-US" sz="2000" smtClean="0">
                <a:solidFill>
                  <a:srgbClr val="FFFFFF"/>
                </a:solidFill>
              </a:rPr>
              <a:t>10. </a:t>
            </a:r>
            <a:r>
              <a:rPr lang="en-US" sz="2000" i="1" smtClean="0">
                <a:solidFill>
                  <a:srgbClr val="FFFFFF"/>
                </a:solidFill>
              </a:rPr>
              <a:t>Playing to Learn: Video Games in the Classroom </a:t>
            </a:r>
            <a:r>
              <a:rPr lang="en-US" sz="2000" smtClean="0">
                <a:solidFill>
                  <a:srgbClr val="FFFFFF"/>
                </a:solidFill>
              </a:rPr>
              <a:t>by David Hutchison</a:t>
            </a:r>
            <a:endParaRPr lang="en-US" sz="2000" dirty="0"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Questions ??????????</a:t>
            </a:r>
            <a:endParaRPr lang="en-US" dirty="0">
              <a:solidFill>
                <a:srgbClr val="FFFFFF"/>
              </a:solidFill>
            </a:endParaRPr>
          </a:p>
        </p:txBody>
      </p:sp>
      <p:sp>
        <p:nvSpPr>
          <p:cNvPr id="3" name="Vertical Text Placeholder 2"/>
          <p:cNvSpPr>
            <a:spLocks noGrp="1"/>
          </p:cNvSpPr>
          <p:nvPr>
            <p:ph type="body" orient="vert" idx="1"/>
          </p:nvPr>
        </p:nvSpPr>
        <p:spPr/>
        <p:txBody>
          <a:bodyPr vert="horz"/>
          <a:lstStyle/>
          <a:p>
            <a:pPr algn="ctr">
              <a:buNone/>
            </a:pPr>
            <a:r>
              <a:rPr lang="en-US" dirty="0" smtClean="0">
                <a:solidFill>
                  <a:srgbClr val="FFFFFF"/>
                </a:solidFill>
              </a:rPr>
              <a:t>Contact me if you have any questions at:</a:t>
            </a:r>
          </a:p>
          <a:p>
            <a:pPr algn="ctr">
              <a:buNone/>
            </a:pPr>
            <a:endParaRPr lang="en-US" sz="1000" dirty="0" smtClean="0">
              <a:solidFill>
                <a:srgbClr val="FFFFFF"/>
              </a:solidFill>
            </a:endParaRPr>
          </a:p>
          <a:p>
            <a:pPr algn="ctr">
              <a:buNone/>
            </a:pPr>
            <a:r>
              <a:rPr lang="en-US" dirty="0" smtClean="0">
                <a:solidFill>
                  <a:srgbClr val="FFFFFF"/>
                </a:solidFill>
              </a:rPr>
              <a:t>Michelle Koussa</a:t>
            </a:r>
          </a:p>
          <a:p>
            <a:pPr algn="ctr">
              <a:buNone/>
            </a:pPr>
            <a:r>
              <a:rPr lang="en-US" dirty="0" smtClean="0">
                <a:solidFill>
                  <a:srgbClr val="FFFFFF"/>
                </a:solidFill>
                <a:hlinkClick r:id="rId2"/>
              </a:rPr>
              <a:t>mkoussa@independence.k12.oh.us</a:t>
            </a:r>
            <a:endParaRPr lang="en-US" dirty="0" smtClean="0">
              <a:solidFill>
                <a:srgbClr val="FFFFFF"/>
              </a:solidFill>
            </a:endParaRPr>
          </a:p>
          <a:p>
            <a:pPr algn="ctr">
              <a:buNone/>
            </a:pPr>
            <a:r>
              <a:rPr lang="en-US" dirty="0" smtClean="0">
                <a:solidFill>
                  <a:srgbClr val="FFFFFF"/>
                </a:solidFill>
              </a:rPr>
              <a:t>216-642-5865 x1324</a:t>
            </a:r>
          </a:p>
          <a:p>
            <a:pPr>
              <a:buNone/>
            </a:pPr>
            <a:endParaRPr lang="en-US" dirty="0" smtClean="0">
              <a:solidFill>
                <a:srgbClr val="FFFFFF"/>
              </a:solidFill>
            </a:endParaRPr>
          </a:p>
          <a:p>
            <a:pPr algn="ctr">
              <a:buNone/>
            </a:pPr>
            <a:r>
              <a:rPr lang="en-US" sz="3600" b="1" dirty="0" smtClean="0">
                <a:solidFill>
                  <a:srgbClr val="FFFFFF"/>
                </a:solidFill>
              </a:rPr>
              <a:t>THANK YOU FOR YOUR TIME </a:t>
            </a:r>
            <a:r>
              <a:rPr lang="en-US" sz="3600" b="1" dirty="0" err="1" smtClean="0">
                <a:solidFill>
                  <a:srgbClr val="FFFFFF"/>
                </a:solidFill>
                <a:sym typeface="Wingdings"/>
              </a:rPr>
              <a:t></a:t>
            </a:r>
            <a:r>
              <a:rPr lang="en-US" sz="3600" b="1" dirty="0" smtClean="0">
                <a:solidFill>
                  <a:srgbClr val="FFFFFF"/>
                </a:solidFill>
                <a:sym typeface="Wingdings"/>
              </a:rPr>
              <a:t> </a:t>
            </a:r>
            <a:endParaRPr lang="en-US" sz="3600" b="1"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chemeClr val="bg1"/>
                </a:solidFill>
              </a:rPr>
              <a:t>Trash Ball</a:t>
            </a:r>
            <a:endParaRPr lang="en-US" dirty="0">
              <a:solidFill>
                <a:schemeClr val="bg1"/>
              </a:solidFill>
            </a:endParaRPr>
          </a:p>
        </p:txBody>
      </p:sp>
      <p:sp>
        <p:nvSpPr>
          <p:cNvPr id="5" name="Text Placeholder 4"/>
          <p:cNvSpPr>
            <a:spLocks noGrp="1"/>
          </p:cNvSpPr>
          <p:nvPr>
            <p:ph sz="half" idx="1"/>
          </p:nvPr>
        </p:nvSpPr>
        <p:spPr>
          <a:xfrm>
            <a:off x="228600" y="1066800"/>
            <a:ext cx="4800600" cy="5059363"/>
          </a:xfrm>
        </p:spPr>
        <p:txBody>
          <a:bodyPr/>
          <a:lstStyle/>
          <a:p>
            <a:pPr>
              <a:buNone/>
            </a:pPr>
            <a:r>
              <a:rPr lang="en-US" sz="1600" dirty="0" smtClean="0">
                <a:solidFill>
                  <a:srgbClr val="FFFFFF"/>
                </a:solidFill>
              </a:rPr>
              <a:t>Materials</a:t>
            </a:r>
          </a:p>
          <a:p>
            <a:pPr>
              <a:buNone/>
            </a:pPr>
            <a:r>
              <a:rPr lang="en-US" sz="1600" dirty="0" smtClean="0">
                <a:solidFill>
                  <a:srgbClr val="FFFFFF"/>
                </a:solidFill>
              </a:rPr>
              <a:t>Trash can, ball, tape, ?’</a:t>
            </a:r>
            <a:r>
              <a:rPr lang="en-US" sz="1600" dirty="0" err="1" smtClean="0">
                <a:solidFill>
                  <a:srgbClr val="FFFFFF"/>
                </a:solidFill>
              </a:rPr>
              <a:t>s</a:t>
            </a:r>
            <a:endParaRPr lang="en-US" sz="1600" dirty="0" smtClean="0">
              <a:solidFill>
                <a:srgbClr val="FFFFFF"/>
              </a:solidFill>
            </a:endParaRPr>
          </a:p>
          <a:p>
            <a:endParaRPr lang="en-US" sz="1600" dirty="0" smtClean="0">
              <a:solidFill>
                <a:srgbClr val="FFFFFF"/>
              </a:solidFill>
            </a:endParaRPr>
          </a:p>
          <a:p>
            <a:pPr>
              <a:buNone/>
            </a:pPr>
            <a:r>
              <a:rPr lang="en-US" sz="1600" dirty="0" smtClean="0">
                <a:solidFill>
                  <a:srgbClr val="FFFFFF"/>
                </a:solidFill>
              </a:rPr>
              <a:t>Directions</a:t>
            </a:r>
          </a:p>
          <a:p>
            <a:pPr>
              <a:buNone/>
            </a:pPr>
            <a:r>
              <a:rPr lang="en-US" sz="1600" dirty="0" smtClean="0">
                <a:solidFill>
                  <a:srgbClr val="FFFFFF"/>
                </a:solidFill>
              </a:rPr>
              <a:t>    Set up a trash can in an open area of the room. Place 1-? Pieces of tape in increments of 1 foot away from the can. Each tape line will be worth 1 point. Divide your students up into team. Call 1 member from the 1st team up to answer a question. If he/she gets it correct 1 pt. is earned and he/she can shoot for extra points by choosing a line of tape to stand behind. If he/she gets it wrong the next team can steal. You can play  as many questions as you like or until a certain amount of points are reached. You can also create you own rules to deduct points for shouting answers out of turn, etc…</a:t>
            </a:r>
          </a:p>
          <a:p>
            <a:endParaRPr lang="en-US" dirty="0"/>
          </a:p>
        </p:txBody>
      </p:sp>
      <p:pic>
        <p:nvPicPr>
          <p:cNvPr id="16" name="Content Placeholder 15" descr="DSCN0980.JPG"/>
          <p:cNvPicPr>
            <a:picLocks noGrp="1" noChangeAspect="1"/>
          </p:cNvPicPr>
          <p:nvPr>
            <p:ph sz="half" idx="2"/>
          </p:nvPr>
        </p:nvPicPr>
        <p:blipFill>
          <a:blip r:embed="rId2"/>
          <a:srcRect l="-4545" r="-4545"/>
          <a:stretch>
            <a:fillRect/>
          </a:stretch>
        </p:blipFill>
        <p:spPr>
          <a:xfrm>
            <a:off x="4800600" y="1143000"/>
            <a:ext cx="3429000" cy="4191000"/>
          </a:xfrm>
        </p:spPr>
      </p:pic>
      <p:pic>
        <p:nvPicPr>
          <p:cNvPr id="15362" name="Picture 2"/>
          <p:cNvPicPr>
            <a:picLocks noChangeAspect="1" noChangeArrowheads="1"/>
          </p:cNvPicPr>
          <p:nvPr/>
        </p:nvPicPr>
        <p:blipFill>
          <a:blip r:embed="rId3"/>
          <a:srcRect/>
          <a:stretch>
            <a:fillRect/>
          </a:stretch>
        </p:blipFill>
        <p:spPr bwMode="auto">
          <a:xfrm>
            <a:off x="6834533" y="4191000"/>
            <a:ext cx="2309467"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Smack!</a:t>
            </a:r>
            <a:endParaRPr lang="en-US" dirty="0">
              <a:solidFill>
                <a:srgbClr val="FFFFFF"/>
              </a:solidFill>
            </a:endParaRPr>
          </a:p>
        </p:txBody>
      </p:sp>
      <p:sp>
        <p:nvSpPr>
          <p:cNvPr id="3" name="Content Placeholder 2"/>
          <p:cNvSpPr>
            <a:spLocks noGrp="1"/>
          </p:cNvSpPr>
          <p:nvPr>
            <p:ph sz="half" idx="1"/>
          </p:nvPr>
        </p:nvSpPr>
        <p:spPr>
          <a:xfrm>
            <a:off x="457200" y="1219200"/>
            <a:ext cx="5257800" cy="4495800"/>
          </a:xfrm>
        </p:spPr>
        <p:txBody>
          <a:bodyPr>
            <a:normAutofit/>
          </a:bodyPr>
          <a:lstStyle/>
          <a:p>
            <a:pPr>
              <a:buNone/>
            </a:pPr>
            <a:r>
              <a:rPr lang="en-US" sz="1600" u="sng" dirty="0" smtClean="0">
                <a:solidFill>
                  <a:srgbClr val="FFFFFF"/>
                </a:solidFill>
              </a:rPr>
              <a:t>Materials</a:t>
            </a:r>
          </a:p>
          <a:p>
            <a:pPr>
              <a:buNone/>
            </a:pPr>
            <a:r>
              <a:rPr lang="en-US" sz="1600" dirty="0" smtClean="0">
                <a:solidFill>
                  <a:srgbClr val="FFFFFF"/>
                </a:solidFill>
              </a:rPr>
              <a:t>Flyswatter, overhead</a:t>
            </a:r>
          </a:p>
          <a:p>
            <a:pPr>
              <a:buNone/>
            </a:pPr>
            <a:r>
              <a:rPr lang="en-US" sz="1600" u="sng" dirty="0" smtClean="0">
                <a:solidFill>
                  <a:srgbClr val="FFFFFF"/>
                </a:solidFill>
              </a:rPr>
              <a:t>Directions</a:t>
            </a:r>
          </a:p>
          <a:p>
            <a:pPr>
              <a:buNone/>
            </a:pPr>
            <a:r>
              <a:rPr lang="en-US" sz="1600" i="1" dirty="0" smtClean="0">
                <a:solidFill>
                  <a:srgbClr val="FFFFFF"/>
                </a:solidFill>
              </a:rPr>
              <a:t>Chalkboard Version</a:t>
            </a:r>
            <a:r>
              <a:rPr lang="en-US" sz="1600" dirty="0" smtClean="0">
                <a:solidFill>
                  <a:srgbClr val="FFFFFF"/>
                </a:solidFill>
              </a:rPr>
              <a:t>: Draw a BIG fly on the board. Divide the class into 2 teams. Call 1 person up from each team and read them a question. The first one to smack the fly with their swatter gets to answer for a point. You can also give each person a piece of chalk, have them write the answer on the board, and then smack the fly when they are done to see who gets the point.</a:t>
            </a:r>
          </a:p>
          <a:p>
            <a:pPr>
              <a:buNone/>
            </a:pPr>
            <a:r>
              <a:rPr lang="en-US" sz="1600" i="1" dirty="0" smtClean="0">
                <a:solidFill>
                  <a:srgbClr val="FFFFFF"/>
                </a:solidFill>
              </a:rPr>
              <a:t>Overhead Version</a:t>
            </a:r>
            <a:r>
              <a:rPr lang="en-US" sz="1600" dirty="0" smtClean="0">
                <a:solidFill>
                  <a:srgbClr val="FFFFFF"/>
                </a:solidFill>
              </a:rPr>
              <a:t>: Call 1 person from each team up to answer a question. Post a question on the overhead. The first person to swat the correct answer on the screen gets a point.</a:t>
            </a:r>
          </a:p>
          <a:p>
            <a:pPr>
              <a:buNone/>
            </a:pPr>
            <a:r>
              <a:rPr lang="en-US" sz="1600" dirty="0" smtClean="0">
                <a:solidFill>
                  <a:srgbClr val="FFFFFF"/>
                </a:solidFill>
              </a:rPr>
              <a:t>*Printed vocab. game cards taken from http://jc-schools.net/tutorials/vocab/flyswatter.htm </a:t>
            </a:r>
            <a:endParaRPr lang="en-US" sz="1600" dirty="0">
              <a:solidFill>
                <a:srgbClr val="FFFFFF"/>
              </a:solidFill>
            </a:endParaRPr>
          </a:p>
        </p:txBody>
      </p:sp>
      <p:pic>
        <p:nvPicPr>
          <p:cNvPr id="5" name="Content Placeholder 4" descr="flyswatter.gif"/>
          <p:cNvPicPr>
            <a:picLocks noGrp="1" noChangeAspect="1"/>
          </p:cNvPicPr>
          <p:nvPr>
            <p:ph sz="half" idx="2"/>
          </p:nvPr>
        </p:nvPicPr>
        <p:blipFill>
          <a:blip r:embed="rId2"/>
          <a:stretch>
            <a:fillRect/>
          </a:stretch>
        </p:blipFill>
        <p:spPr>
          <a:xfrm>
            <a:off x="5867400" y="1752600"/>
            <a:ext cx="2952750" cy="33528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Beach Ball Trivia</a:t>
            </a:r>
            <a:endParaRPr lang="en-US" dirty="0">
              <a:solidFill>
                <a:srgbClr val="FFFFFF"/>
              </a:solidFill>
            </a:endParaRPr>
          </a:p>
        </p:txBody>
      </p:sp>
      <p:sp>
        <p:nvSpPr>
          <p:cNvPr id="3" name="Content Placeholder 2"/>
          <p:cNvSpPr>
            <a:spLocks noGrp="1"/>
          </p:cNvSpPr>
          <p:nvPr>
            <p:ph sz="half" idx="1"/>
          </p:nvPr>
        </p:nvSpPr>
        <p:spPr>
          <a:xfrm>
            <a:off x="457200" y="1447800"/>
            <a:ext cx="4876800" cy="4525963"/>
          </a:xfrm>
        </p:spPr>
        <p:txBody>
          <a:bodyPr>
            <a:normAutofit/>
          </a:bodyPr>
          <a:lstStyle/>
          <a:p>
            <a:pPr>
              <a:buNone/>
            </a:pPr>
            <a:r>
              <a:rPr lang="en-US" sz="1800" u="sng" dirty="0" smtClean="0">
                <a:solidFill>
                  <a:srgbClr val="FFFFFF"/>
                </a:solidFill>
              </a:rPr>
              <a:t>Materials</a:t>
            </a:r>
          </a:p>
          <a:p>
            <a:pPr>
              <a:buNone/>
            </a:pPr>
            <a:r>
              <a:rPr lang="en-US" sz="1800" dirty="0" smtClean="0">
                <a:solidFill>
                  <a:srgbClr val="FFFFFF"/>
                </a:solidFill>
              </a:rPr>
              <a:t>Beach ball</a:t>
            </a:r>
          </a:p>
          <a:p>
            <a:pPr>
              <a:buNone/>
            </a:pPr>
            <a:endParaRPr lang="en-US" sz="1800" dirty="0">
              <a:solidFill>
                <a:srgbClr val="FFFFFF"/>
              </a:solidFill>
            </a:endParaRPr>
          </a:p>
          <a:p>
            <a:pPr>
              <a:buNone/>
            </a:pPr>
            <a:r>
              <a:rPr lang="en-US" sz="1800" u="sng" dirty="0" smtClean="0">
                <a:solidFill>
                  <a:srgbClr val="FFFFFF"/>
                </a:solidFill>
              </a:rPr>
              <a:t>Directions</a:t>
            </a:r>
          </a:p>
          <a:p>
            <a:pPr>
              <a:buNone/>
            </a:pPr>
            <a:r>
              <a:rPr lang="en-US" sz="1800" dirty="0" smtClean="0">
                <a:solidFill>
                  <a:srgbClr val="FFFFFF"/>
                </a:solidFill>
              </a:rPr>
              <a:t>    Write a variety of topics, questions, or numbers that correlate to a question all over a beach ball. Toss the ball around the room and the student who catches the ball must answer the question under or closest to their right thumb.</a:t>
            </a:r>
            <a:endParaRPr lang="en-US" sz="1800" dirty="0">
              <a:solidFill>
                <a:srgbClr val="FFFFFF"/>
              </a:solidFill>
            </a:endParaRPr>
          </a:p>
        </p:txBody>
      </p:sp>
      <p:pic>
        <p:nvPicPr>
          <p:cNvPr id="5" name="Content Placeholder 4" descr="beach ball.jpg"/>
          <p:cNvPicPr>
            <a:picLocks noGrp="1" noChangeAspect="1"/>
          </p:cNvPicPr>
          <p:nvPr>
            <p:ph sz="half" idx="2"/>
          </p:nvPr>
        </p:nvPicPr>
        <p:blipFill>
          <a:blip r:embed="rId2"/>
          <a:stretch>
            <a:fillRect/>
          </a:stretch>
        </p:blipFill>
        <p:spPr>
          <a:xfrm>
            <a:off x="5791200" y="1828800"/>
            <a:ext cx="2971800" cy="35052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solidFill>
                  <a:srgbClr val="FFFFFF"/>
                </a:solidFill>
              </a:rPr>
              <a:t>Times Table Football</a:t>
            </a:r>
            <a:endParaRPr lang="en-US" dirty="0">
              <a:solidFill>
                <a:srgbClr val="FFFFFF"/>
              </a:solidFill>
            </a:endParaRPr>
          </a:p>
        </p:txBody>
      </p:sp>
      <p:sp>
        <p:nvSpPr>
          <p:cNvPr id="3" name="Content Placeholder 2"/>
          <p:cNvSpPr>
            <a:spLocks noGrp="1"/>
          </p:cNvSpPr>
          <p:nvPr>
            <p:ph idx="1"/>
          </p:nvPr>
        </p:nvSpPr>
        <p:spPr>
          <a:xfrm>
            <a:off x="304800" y="1219200"/>
            <a:ext cx="8534400" cy="4876800"/>
          </a:xfrm>
        </p:spPr>
        <p:txBody>
          <a:bodyPr>
            <a:normAutofit fontScale="55000" lnSpcReduction="20000"/>
          </a:bodyPr>
          <a:lstStyle/>
          <a:p>
            <a:pPr>
              <a:buNone/>
            </a:pPr>
            <a:r>
              <a:rPr lang="en-US" sz="2909" b="1" u="sng" dirty="0" smtClean="0">
                <a:solidFill>
                  <a:srgbClr val="FFFFFF"/>
                </a:solidFill>
              </a:rPr>
              <a:t>Materials</a:t>
            </a:r>
          </a:p>
          <a:p>
            <a:pPr>
              <a:buNone/>
            </a:pPr>
            <a:r>
              <a:rPr lang="en-US" sz="2909" b="1" i="1" dirty="0" smtClean="0">
                <a:solidFill>
                  <a:srgbClr val="FFFFFF"/>
                </a:solidFill>
              </a:rPr>
              <a:t>overhead projector or chalk/white board, flash cards</a:t>
            </a:r>
            <a:endParaRPr lang="en-US" sz="2909" dirty="0" smtClean="0">
              <a:solidFill>
                <a:srgbClr val="FFFFFF"/>
              </a:solidFill>
            </a:endParaRPr>
          </a:p>
          <a:p>
            <a:pPr>
              <a:buNone/>
            </a:pPr>
            <a:r>
              <a:rPr lang="en-US" sz="2909" dirty="0" smtClean="0">
                <a:solidFill>
                  <a:srgbClr val="FFFFFF"/>
                </a:solidFill>
              </a:rPr>
              <a:t> </a:t>
            </a:r>
          </a:p>
          <a:p>
            <a:pPr>
              <a:buNone/>
            </a:pPr>
            <a:r>
              <a:rPr lang="en-US" sz="2909" u="sng" dirty="0" smtClean="0">
                <a:solidFill>
                  <a:srgbClr val="FFFFFF"/>
                </a:solidFill>
              </a:rPr>
              <a:t>Directions</a:t>
            </a:r>
          </a:p>
          <a:p>
            <a:r>
              <a:rPr lang="en-US" sz="2909" dirty="0">
                <a:solidFill>
                  <a:srgbClr val="FFFFFF"/>
                </a:solidFill>
              </a:rPr>
              <a:t>Create field of play using the overhead projector.  Create a deck of cards with times tables on one side.  On the back of each card, place the answer, along with the results of a football play (e.g.  25 yard pass to wide out, 3 yard run by fullback, Incomplete pass, Fumble - lose 5 yards). The deck should have about 100 cards.  Most are good results, but some are bad to add some element of surprise.</a:t>
            </a:r>
          </a:p>
          <a:p>
            <a:r>
              <a:rPr lang="en-US" sz="2909" dirty="0">
                <a:solidFill>
                  <a:srgbClr val="FFFFFF"/>
                </a:solidFill>
              </a:rPr>
              <a:t>Start on the 20 yard line at the beginning of the game, half, and after scores.  On 4th down they may choose to try for a 1st down, punt (40 yards) or go for a field goal (must be at least on the 40 yard line).  Extra points may be 1 point.  (answer the next card correctly) or two points (answer the card and make at least 3 yards.)  If during play, one player misses a times table, the other team gets a chance to answer it correctly.  If they do, they recover the fumble and start with a first down.</a:t>
            </a:r>
          </a:p>
          <a:p>
            <a:r>
              <a:rPr lang="en-US" sz="2909" dirty="0">
                <a:solidFill>
                  <a:srgbClr val="FFFFFF"/>
                </a:solidFill>
              </a:rPr>
              <a:t>Penalties can be assessed for not paying attention when it is not your turn, excessive talking, helping someone else, etc</a:t>
            </a:r>
            <a:r>
              <a:rPr lang="en-US" sz="2909" dirty="0" smtClean="0">
                <a:solidFill>
                  <a:srgbClr val="FFFFFF"/>
                </a:solidFill>
              </a:rPr>
              <a:t>.</a:t>
            </a:r>
          </a:p>
          <a:p>
            <a:pPr>
              <a:buNone/>
            </a:pPr>
            <a:endParaRPr lang="en-US" sz="2909" dirty="0" smtClean="0">
              <a:solidFill>
                <a:srgbClr val="FFFFFF"/>
              </a:solidFill>
            </a:endParaRPr>
          </a:p>
          <a:p>
            <a:pPr>
              <a:buNone/>
            </a:pPr>
            <a:r>
              <a:rPr lang="en-US" sz="2909" dirty="0" smtClean="0">
                <a:solidFill>
                  <a:srgbClr val="FFFFFF"/>
                </a:solidFill>
              </a:rPr>
              <a:t>      http://www.multiplication.com/classroom_games.htm</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Team Trivia</a:t>
            </a:r>
            <a:endParaRPr lang="en-US" dirty="0">
              <a:solidFill>
                <a:srgbClr val="FFFFFF"/>
              </a:solidFill>
            </a:endParaRPr>
          </a:p>
        </p:txBody>
      </p:sp>
      <p:sp>
        <p:nvSpPr>
          <p:cNvPr id="4" name="Content Placeholder 3"/>
          <p:cNvSpPr>
            <a:spLocks noGrp="1"/>
          </p:cNvSpPr>
          <p:nvPr>
            <p:ph sz="half" idx="1"/>
          </p:nvPr>
        </p:nvSpPr>
        <p:spPr>
          <a:xfrm>
            <a:off x="457200" y="1295400"/>
            <a:ext cx="5029200" cy="4830763"/>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Dry erase boards, dry erase markers, trivia ?’</a:t>
            </a:r>
            <a:r>
              <a:rPr lang="en-US" sz="1600" dirty="0" err="1" smtClean="0">
                <a:solidFill>
                  <a:srgbClr val="FFFFFF"/>
                </a:solidFill>
              </a:rPr>
              <a:t>s</a:t>
            </a:r>
            <a:endParaRPr lang="en-US" sz="1600" dirty="0" smtClean="0">
              <a:solidFill>
                <a:srgbClr val="FFFFFF"/>
              </a:solidFill>
            </a:endParaRP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Divide up your class into teams. Give each team a board, marker, and Kleenex. Have each team come up with a name and write it on their board. Write the team names on the board where you can keep score. Read a question out loud and allow about 15-20 sec. for each team to write their answer on the board. You can use T/F, MC, vocab. Or short answer questions. Say “Times up, boards up!” Give one point to each team with a correct answer. Some questions I will make worth double or triple pts. depending on the content.</a:t>
            </a:r>
            <a:endParaRPr lang="en-US" sz="1600" dirty="0">
              <a:solidFill>
                <a:srgbClr val="FFFFFF"/>
              </a:solidFill>
            </a:endParaRPr>
          </a:p>
        </p:txBody>
      </p:sp>
      <p:sp>
        <p:nvSpPr>
          <p:cNvPr id="5" name="Content Placeholder 4"/>
          <p:cNvSpPr>
            <a:spLocks noGrp="1"/>
          </p:cNvSpPr>
          <p:nvPr>
            <p:ph sz="half" idx="2"/>
          </p:nvPr>
        </p:nvSpPr>
        <p:spPr>
          <a:xfrm>
            <a:off x="7543800" y="2209799"/>
            <a:ext cx="1143000" cy="1524001"/>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5638800" y="1524000"/>
            <a:ext cx="3200400"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solidFill>
                  <a:srgbClr val="FFFFFF"/>
                </a:solidFill>
              </a:rPr>
              <a:t>I Have…Who Has…</a:t>
            </a:r>
            <a:endParaRPr lang="en-US" dirty="0">
              <a:solidFill>
                <a:srgbClr val="FFFFFF"/>
              </a:solidFill>
            </a:endParaRPr>
          </a:p>
        </p:txBody>
      </p:sp>
      <p:sp>
        <p:nvSpPr>
          <p:cNvPr id="3" name="Content Placeholder 2"/>
          <p:cNvSpPr>
            <a:spLocks noGrp="1"/>
          </p:cNvSpPr>
          <p:nvPr>
            <p:ph sz="half" idx="1"/>
          </p:nvPr>
        </p:nvSpPr>
        <p:spPr>
          <a:xfrm>
            <a:off x="457200" y="1295400"/>
            <a:ext cx="4953000" cy="4419601"/>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Index cards</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On the top of an index card, write “I have” followed by a vocab. word. Then, at the bottom, write “Who has” followed by a definition that does not match the word above. Create as many cards as you would like, but make sure every vocab. word has a definition in the mix. Your last card should point back to the vocab. word on your 1</a:t>
            </a:r>
            <a:r>
              <a:rPr lang="en-US" sz="1600" baseline="30000" dirty="0" smtClean="0">
                <a:solidFill>
                  <a:srgbClr val="FFFFFF"/>
                </a:solidFill>
              </a:rPr>
              <a:t>st</a:t>
            </a:r>
            <a:r>
              <a:rPr lang="en-US" sz="1600" dirty="0" smtClean="0">
                <a:solidFill>
                  <a:srgbClr val="FFFFFF"/>
                </a:solidFill>
              </a:rPr>
              <a:t> card. Shuffle the cards up and pass them out to the students. Have one person begin and read “Who has…” The person with the matching word will then read “I have…” and then continue the game. </a:t>
            </a:r>
          </a:p>
        </p:txBody>
      </p:sp>
      <p:sp>
        <p:nvSpPr>
          <p:cNvPr id="4" name="Content Placeholder 3"/>
          <p:cNvSpPr>
            <a:spLocks noGrp="1"/>
          </p:cNvSpPr>
          <p:nvPr>
            <p:ph sz="half" idx="2"/>
          </p:nvPr>
        </p:nvSpPr>
        <p:spPr>
          <a:xfrm>
            <a:off x="6324600" y="1600201"/>
            <a:ext cx="2362200" cy="2362200"/>
          </a:xfrm>
        </p:spPr>
        <p:txBody>
          <a:bodyPr/>
          <a:lstStyle/>
          <a:p>
            <a:endParaRPr lang="en-US" dirty="0"/>
          </a:p>
        </p:txBody>
      </p:sp>
      <p:pic>
        <p:nvPicPr>
          <p:cNvPr id="45058" name="Picture 2"/>
          <p:cNvPicPr>
            <a:picLocks noChangeAspect="1" noChangeArrowheads="1"/>
          </p:cNvPicPr>
          <p:nvPr/>
        </p:nvPicPr>
        <p:blipFill>
          <a:blip r:embed="rId2"/>
          <a:srcRect/>
          <a:stretch>
            <a:fillRect/>
          </a:stretch>
        </p:blipFill>
        <p:spPr bwMode="auto">
          <a:xfrm>
            <a:off x="5562600" y="1219200"/>
            <a:ext cx="3305175"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solidFill>
                  <a:srgbClr val="FFFFFF"/>
                </a:solidFill>
              </a:rPr>
              <a:t>Bingo!</a:t>
            </a:r>
            <a:endParaRPr lang="en-US" dirty="0">
              <a:solidFill>
                <a:srgbClr val="FFFFFF"/>
              </a:solidFill>
            </a:endParaRPr>
          </a:p>
        </p:txBody>
      </p:sp>
      <p:sp>
        <p:nvSpPr>
          <p:cNvPr id="3" name="Content Placeholder 2"/>
          <p:cNvSpPr>
            <a:spLocks noGrp="1"/>
          </p:cNvSpPr>
          <p:nvPr>
            <p:ph sz="half" idx="1"/>
          </p:nvPr>
        </p:nvSpPr>
        <p:spPr>
          <a:xfrm>
            <a:off x="457200" y="1143000"/>
            <a:ext cx="5257800" cy="4983163"/>
          </a:xfrm>
        </p:spPr>
        <p:txBody>
          <a:bodyPr/>
          <a:lstStyle/>
          <a:p>
            <a:pPr>
              <a:buNone/>
            </a:pPr>
            <a:r>
              <a:rPr lang="en-US" sz="1600" u="sng" dirty="0" smtClean="0">
                <a:solidFill>
                  <a:srgbClr val="FFFFFF"/>
                </a:solidFill>
              </a:rPr>
              <a:t>Materials</a:t>
            </a:r>
          </a:p>
          <a:p>
            <a:pPr>
              <a:buNone/>
            </a:pPr>
            <a:r>
              <a:rPr lang="en-US" sz="1600" dirty="0" smtClean="0">
                <a:solidFill>
                  <a:srgbClr val="FFFFFF"/>
                </a:solidFill>
              </a:rPr>
              <a:t>Boards, highlighters</a:t>
            </a:r>
          </a:p>
          <a:p>
            <a:pPr>
              <a:buNone/>
            </a:pPr>
            <a:endParaRPr lang="en-US" sz="1600" dirty="0" smtClean="0">
              <a:solidFill>
                <a:srgbClr val="FFFFFF"/>
              </a:solidFill>
            </a:endParaRPr>
          </a:p>
          <a:p>
            <a:pPr>
              <a:buNone/>
            </a:pPr>
            <a:r>
              <a:rPr lang="en-US" sz="1600" u="sng" dirty="0" smtClean="0">
                <a:solidFill>
                  <a:srgbClr val="FFFFFF"/>
                </a:solidFill>
              </a:rPr>
              <a:t>Directions</a:t>
            </a:r>
          </a:p>
          <a:p>
            <a:pPr>
              <a:buNone/>
            </a:pPr>
            <a:r>
              <a:rPr lang="en-US" sz="1600" dirty="0" smtClean="0">
                <a:solidFill>
                  <a:srgbClr val="FFFFFF"/>
                </a:solidFill>
              </a:rPr>
              <a:t>    This tried and true classic is always fun! Change the name Bingo and the spaces on your board to fit the theme of your book or unit. Have the boxes already filled in, or list the words at the bottom of the page and have your students randomly fill in each box. I always have the students tell me what each square means when they read a Bingo in order to get a prize. You can also play “human bingo” to teach physical and non-physical character traits or as a great team builder! Have the students get initials from other students in the class to get a bingo! Check out </a:t>
            </a:r>
            <a:r>
              <a:rPr lang="en-US" sz="1600" dirty="0" smtClean="0">
                <a:solidFill>
                  <a:schemeClr val="bg1"/>
                </a:solidFill>
                <a:hlinkClick r:id="rId2"/>
              </a:rPr>
              <a:t>www.bingocardcreator.com/</a:t>
            </a:r>
            <a:r>
              <a:rPr lang="en-US" sz="1600" dirty="0" smtClean="0">
                <a:solidFill>
                  <a:schemeClr val="bg1"/>
                </a:solidFill>
              </a:rPr>
              <a:t> </a:t>
            </a:r>
            <a:r>
              <a:rPr lang="en-US" sz="1600" dirty="0" smtClean="0">
                <a:solidFill>
                  <a:srgbClr val="FFFFFF"/>
                </a:solidFill>
              </a:rPr>
              <a:t>to create free boards</a:t>
            </a:r>
            <a:endParaRPr lang="en-US" sz="1600" dirty="0">
              <a:solidFill>
                <a:srgbClr val="FFFFFF"/>
              </a:solidFill>
            </a:endParaRPr>
          </a:p>
        </p:txBody>
      </p:sp>
      <p:sp>
        <p:nvSpPr>
          <p:cNvPr id="4" name="Content Placeholder 3"/>
          <p:cNvSpPr>
            <a:spLocks noGrp="1"/>
          </p:cNvSpPr>
          <p:nvPr>
            <p:ph sz="half" idx="2"/>
          </p:nvPr>
        </p:nvSpPr>
        <p:spPr>
          <a:xfrm>
            <a:off x="6248400" y="2057400"/>
            <a:ext cx="2362200" cy="3200400"/>
          </a:xfrm>
        </p:spPr>
        <p:txBody>
          <a:bodyPr/>
          <a:lstStyle/>
          <a:p>
            <a:endParaRPr lang="en-US" dirty="0"/>
          </a:p>
        </p:txBody>
      </p:sp>
      <p:pic>
        <p:nvPicPr>
          <p:cNvPr id="46082" name="Picture 2"/>
          <p:cNvPicPr>
            <a:picLocks noChangeAspect="1" noChangeArrowheads="1"/>
          </p:cNvPicPr>
          <p:nvPr/>
        </p:nvPicPr>
        <p:blipFill>
          <a:blip r:embed="rId3"/>
          <a:srcRect/>
          <a:stretch>
            <a:fillRect/>
          </a:stretch>
        </p:blipFill>
        <p:spPr bwMode="auto">
          <a:xfrm>
            <a:off x="5867400" y="1447800"/>
            <a:ext cx="30734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750">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750.thmx</Template>
  <TotalTime>2011</TotalTime>
  <Words>3146</Words>
  <Application>Microsoft Macintosh PowerPoint</Application>
  <PresentationFormat>On-screen Show (4:3)</PresentationFormat>
  <Paragraphs>183</Paragraphs>
  <Slides>29</Slides>
  <Notes>0</Notes>
  <HiddenSlides>0</HiddenSlides>
  <MMClips>0</MMClips>
  <ScaleCrop>false</ScaleCrop>
  <HeadingPairs>
    <vt:vector size="4" baseType="variant">
      <vt:variant>
        <vt:lpstr>Design Template</vt:lpstr>
      </vt:variant>
      <vt:variant>
        <vt:i4>1</vt:i4>
      </vt:variant>
      <vt:variant>
        <vt:lpstr>Slide Titles</vt:lpstr>
      </vt:variant>
      <vt:variant>
        <vt:i4>29</vt:i4>
      </vt:variant>
    </vt:vector>
  </HeadingPairs>
  <TitlesOfParts>
    <vt:vector size="30" baseType="lpstr">
      <vt:lpstr>750</vt:lpstr>
      <vt:lpstr>Games Galore</vt:lpstr>
      <vt:lpstr>Goal…</vt:lpstr>
      <vt:lpstr>Trash Ball</vt:lpstr>
      <vt:lpstr>Smack!</vt:lpstr>
      <vt:lpstr>Beach Ball Trivia</vt:lpstr>
      <vt:lpstr>Times Table Football</vt:lpstr>
      <vt:lpstr>Team Trivia</vt:lpstr>
      <vt:lpstr>I Have…Who Has…</vt:lpstr>
      <vt:lpstr>Bingo!</vt:lpstr>
      <vt:lpstr>“Wheel of Fortune”</vt:lpstr>
      <vt:lpstr>Two Truths and a Lie</vt:lpstr>
      <vt:lpstr>Somyuku</vt:lpstr>
      <vt:lpstr>Guess Who?</vt:lpstr>
      <vt:lpstr>Snowball Fight!</vt:lpstr>
      <vt:lpstr>Turning Point </vt:lpstr>
      <vt:lpstr>Board Games</vt:lpstr>
      <vt:lpstr>Scattergories</vt:lpstr>
      <vt:lpstr>Bananagrams</vt:lpstr>
      <vt:lpstr>Balderdash</vt:lpstr>
      <vt:lpstr>Other Popular Board Games…</vt:lpstr>
      <vt:lpstr>Have students design and make their own board games!</vt:lpstr>
      <vt:lpstr>Have students investigate popular board games to come up with criteria for a good board game. Use that criteria to have students create a rubric for the game they will create. Have them design the format, instructions, and game pieces!</vt:lpstr>
      <vt:lpstr>Online Games: Free Rice</vt:lpstr>
      <vt:lpstr>www.freerice.com</vt:lpstr>
      <vt:lpstr>Greek Root Word Olympics</vt:lpstr>
      <vt:lpstr>Online Games</vt:lpstr>
      <vt:lpstr>Popular Game Shows!</vt:lpstr>
      <vt:lpstr>A few resources…</vt:lpstr>
      <vt:lpstr>Questions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Games Galore</dc:title>
  <dc:creator>Michelle</dc:creator>
  <cp:lastModifiedBy>IMS</cp:lastModifiedBy>
  <cp:revision>27</cp:revision>
  <cp:lastPrinted>2012-01-26T13:58:12Z</cp:lastPrinted>
  <dcterms:created xsi:type="dcterms:W3CDTF">2012-01-26T13:56:34Z</dcterms:created>
  <dcterms:modified xsi:type="dcterms:W3CDTF">2012-01-26T13:58:17Z</dcterms:modified>
</cp:coreProperties>
</file>